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gif" ContentType="image/gif"/>
  <Default Extension="mov" ContentType="video/unknown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embeddings/oleObject1.bin" ContentType="application/vnd.openxmlformats-officedocument.oleObject"/>
  <Override PartName="/ppt/notesSlides/notesSlide3.xml" ContentType="application/vnd.openxmlformats-officedocument.presentationml.notesSlide+xml"/>
  <Override PartName="/ppt/embeddings/oleObject2.bin" ContentType="application/vnd.openxmlformats-officedocument.oleObject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embeddings/oleObject3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oleObject4.bin" ContentType="application/vnd.openxmlformats-officedocument.oleObject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9" r:id="rId1"/>
  </p:sldMasterIdLst>
  <p:notesMasterIdLst>
    <p:notesMasterId r:id="rId16"/>
  </p:notesMasterIdLst>
  <p:handoutMasterIdLst>
    <p:handoutMasterId r:id="rId17"/>
  </p:handoutMasterIdLst>
  <p:sldIdLst>
    <p:sldId id="274" r:id="rId2"/>
    <p:sldId id="318" r:id="rId3"/>
    <p:sldId id="338" r:id="rId4"/>
    <p:sldId id="339" r:id="rId5"/>
    <p:sldId id="340" r:id="rId6"/>
    <p:sldId id="321" r:id="rId7"/>
    <p:sldId id="335" r:id="rId8"/>
    <p:sldId id="342" r:id="rId9"/>
    <p:sldId id="336" r:id="rId10"/>
    <p:sldId id="341" r:id="rId11"/>
    <p:sldId id="319" r:id="rId12"/>
    <p:sldId id="343" r:id="rId13"/>
    <p:sldId id="344" r:id="rId14"/>
    <p:sldId id="337" r:id="rId15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94562"/>
    <a:srgbClr val="CC3300"/>
    <a:srgbClr val="0033CC"/>
    <a:srgbClr val="FF9900"/>
    <a:srgbClr val="003663"/>
    <a:srgbClr val="000000"/>
    <a:srgbClr val="006666"/>
    <a:srgbClr val="FF6600"/>
    <a:srgbClr val="00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770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584" y="-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6" d="100"/>
          <a:sy n="56" d="100"/>
        </p:scale>
        <p:origin x="-1788" y="-84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handoutMaster" Target="handoutMasters/handoutMaster1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6B194C0-3EA6-C142-AEFB-6881DA117BF1}" type="doc">
      <dgm:prSet loTypeId="urn:microsoft.com/office/officeart/2005/8/layout/pyramid1" loCatId="" qsTypeId="urn:microsoft.com/office/officeart/2005/8/quickstyle/simple4" qsCatId="simple" csTypeId="urn:microsoft.com/office/officeart/2005/8/colors/accent1_2" csCatId="accent1" phldr="1"/>
      <dgm:spPr/>
    </dgm:pt>
    <dgm:pt modelId="{50D3D1E2-2930-CF47-875F-552FEF255C8E}">
      <dgm:prSet phldrT="[Text]" custT="1"/>
      <dgm:spPr>
        <a:solidFill>
          <a:schemeClr val="tx2">
            <a:lumMod val="60000"/>
            <a:lumOff val="40000"/>
          </a:schemeClr>
        </a:solidFill>
      </dgm:spPr>
      <dgm:t>
        <a:bodyPr anchor="b" anchorCtr="0"/>
        <a:lstStyle/>
        <a:p>
          <a:r>
            <a:rPr lang="en-US" sz="2400" dirty="0" smtClean="0"/>
            <a:t>RSN</a:t>
          </a:r>
          <a:endParaRPr lang="en-US" sz="2400" dirty="0"/>
        </a:p>
      </dgm:t>
    </dgm:pt>
    <dgm:pt modelId="{7479B32C-A156-F143-98FA-9F42DAF24E7B}" type="parTrans" cxnId="{229B3D69-613D-804C-9EA0-F42A5824D79E}">
      <dgm:prSet/>
      <dgm:spPr/>
      <dgm:t>
        <a:bodyPr/>
        <a:lstStyle/>
        <a:p>
          <a:endParaRPr lang="en-US"/>
        </a:p>
      </dgm:t>
    </dgm:pt>
    <dgm:pt modelId="{AC2F23AB-7A5E-D943-B9AB-2A83526A73CD}" type="sibTrans" cxnId="{229B3D69-613D-804C-9EA0-F42A5824D79E}">
      <dgm:prSet/>
      <dgm:spPr/>
      <dgm:t>
        <a:bodyPr/>
        <a:lstStyle/>
        <a:p>
          <a:endParaRPr lang="en-US"/>
        </a:p>
      </dgm:t>
    </dgm:pt>
    <dgm:pt modelId="{AB2AA464-611E-4F46-88A5-AEBC785FBF1C}">
      <dgm:prSet phldrT="[Text]" custT="1"/>
      <dgm:spPr>
        <a:solidFill>
          <a:srgbClr val="3366FF"/>
        </a:solidFill>
      </dgm:spPr>
      <dgm:t>
        <a:bodyPr anchor="b" anchorCtr="0"/>
        <a:lstStyle/>
        <a:p>
          <a:r>
            <a:rPr lang="en-US" sz="2400" dirty="0" smtClean="0"/>
            <a:t>MOOSE</a:t>
          </a:r>
          <a:endParaRPr lang="en-US" sz="2400" dirty="0"/>
        </a:p>
      </dgm:t>
    </dgm:pt>
    <dgm:pt modelId="{214F54C9-EB1E-BE48-B825-B63376C7A836}" type="parTrans" cxnId="{6DDA4C02-56EC-CB44-8047-DA65C48403A1}">
      <dgm:prSet/>
      <dgm:spPr/>
      <dgm:t>
        <a:bodyPr/>
        <a:lstStyle/>
        <a:p>
          <a:endParaRPr lang="en-US"/>
        </a:p>
      </dgm:t>
    </dgm:pt>
    <dgm:pt modelId="{D0169A64-1F58-4943-B61D-23BEB87F8682}" type="sibTrans" cxnId="{6DDA4C02-56EC-CB44-8047-DA65C48403A1}">
      <dgm:prSet/>
      <dgm:spPr/>
      <dgm:t>
        <a:bodyPr/>
        <a:lstStyle/>
        <a:p>
          <a:endParaRPr lang="en-US"/>
        </a:p>
      </dgm:t>
    </dgm:pt>
    <dgm:pt modelId="{418F42BA-94F5-744F-88D5-184FE2815F67}">
      <dgm:prSet phldrT="[Text]" custT="1"/>
      <dgm:spPr>
        <a:solidFill>
          <a:srgbClr val="0000FF"/>
        </a:solidFill>
      </dgm:spPr>
      <dgm:t>
        <a:bodyPr anchor="b" anchorCtr="0"/>
        <a:lstStyle/>
        <a:p>
          <a:r>
            <a:rPr lang="en-US" sz="2400" dirty="0" err="1" smtClean="0"/>
            <a:t>LibMesh</a:t>
          </a:r>
          <a:endParaRPr lang="en-US" sz="2400" dirty="0"/>
        </a:p>
      </dgm:t>
    </dgm:pt>
    <dgm:pt modelId="{EED082BE-AF10-E74F-90CA-8C2A4F3339B0}" type="parTrans" cxnId="{0F46C026-7118-CF47-A81F-D6F75FE185FD}">
      <dgm:prSet/>
      <dgm:spPr/>
      <dgm:t>
        <a:bodyPr/>
        <a:lstStyle/>
        <a:p>
          <a:endParaRPr lang="en-US"/>
        </a:p>
      </dgm:t>
    </dgm:pt>
    <dgm:pt modelId="{854E8447-A283-F345-A341-BE1B24C8C4B2}" type="sibTrans" cxnId="{0F46C026-7118-CF47-A81F-D6F75FE185FD}">
      <dgm:prSet/>
      <dgm:spPr/>
      <dgm:t>
        <a:bodyPr/>
        <a:lstStyle/>
        <a:p>
          <a:endParaRPr lang="en-US"/>
        </a:p>
      </dgm:t>
    </dgm:pt>
    <dgm:pt modelId="{6270CE21-3796-8D40-97DE-7B47C66DED9E}" type="pres">
      <dgm:prSet presAssocID="{F6B194C0-3EA6-C142-AEFB-6881DA117BF1}" presName="Name0" presStyleCnt="0">
        <dgm:presLayoutVars>
          <dgm:dir/>
          <dgm:animLvl val="lvl"/>
          <dgm:resizeHandles val="exact"/>
        </dgm:presLayoutVars>
      </dgm:prSet>
      <dgm:spPr/>
    </dgm:pt>
    <dgm:pt modelId="{29DC5473-22B7-F948-B36E-012F5D811131}" type="pres">
      <dgm:prSet presAssocID="{50D3D1E2-2930-CF47-875F-552FEF255C8E}" presName="Name8" presStyleCnt="0"/>
      <dgm:spPr/>
    </dgm:pt>
    <dgm:pt modelId="{5A2F7118-B947-254A-BB60-C56D71C8D093}" type="pres">
      <dgm:prSet presAssocID="{50D3D1E2-2930-CF47-875F-552FEF255C8E}" presName="level" presStyleLbl="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60B6A6F-9636-FC41-90E0-3E5EDF59D624}" type="pres">
      <dgm:prSet presAssocID="{50D3D1E2-2930-CF47-875F-552FEF255C8E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A19CF02-CC6A-9047-8043-948350E91915}" type="pres">
      <dgm:prSet presAssocID="{AB2AA464-611E-4F46-88A5-AEBC785FBF1C}" presName="Name8" presStyleCnt="0"/>
      <dgm:spPr/>
    </dgm:pt>
    <dgm:pt modelId="{DE58FCAC-B2F8-BB41-9CCF-80727BE6E9EB}" type="pres">
      <dgm:prSet presAssocID="{AB2AA464-611E-4F46-88A5-AEBC785FBF1C}" presName="level" presStyleLbl="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70AE39D-10A9-8147-991F-8B2E2203E8E4}" type="pres">
      <dgm:prSet presAssocID="{AB2AA464-611E-4F46-88A5-AEBC785FBF1C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73A2F38-9D2A-1F48-966E-23D49F0776B8}" type="pres">
      <dgm:prSet presAssocID="{418F42BA-94F5-744F-88D5-184FE2815F67}" presName="Name8" presStyleCnt="0"/>
      <dgm:spPr/>
    </dgm:pt>
    <dgm:pt modelId="{74F9106A-9A96-2B41-9E70-AC4C7140C141}" type="pres">
      <dgm:prSet presAssocID="{418F42BA-94F5-744F-88D5-184FE2815F67}" presName="level" presStyleLbl="node1" presStyleIdx="2" presStyleCnt="3" custLinFactNeighborY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A6A81F4-0621-AE43-BD79-1E5034613B7F}" type="pres">
      <dgm:prSet presAssocID="{418F42BA-94F5-744F-88D5-184FE2815F67}" presName="levelTx" presStyleLbl="revTx" presStyleIdx="0" presStyleCnt="0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EB457B5-E48B-8648-9CA1-5879941FC322}" type="presOf" srcId="{418F42BA-94F5-744F-88D5-184FE2815F67}" destId="{74F9106A-9A96-2B41-9E70-AC4C7140C141}" srcOrd="0" destOrd="0" presId="urn:microsoft.com/office/officeart/2005/8/layout/pyramid1"/>
    <dgm:cxn modelId="{6DDA4C02-56EC-CB44-8047-DA65C48403A1}" srcId="{F6B194C0-3EA6-C142-AEFB-6881DA117BF1}" destId="{AB2AA464-611E-4F46-88A5-AEBC785FBF1C}" srcOrd="1" destOrd="0" parTransId="{214F54C9-EB1E-BE48-B825-B63376C7A836}" sibTransId="{D0169A64-1F58-4943-B61D-23BEB87F8682}"/>
    <dgm:cxn modelId="{2187CE9F-1772-B84C-825E-6A52A08A0974}" type="presOf" srcId="{418F42BA-94F5-744F-88D5-184FE2815F67}" destId="{8A6A81F4-0621-AE43-BD79-1E5034613B7F}" srcOrd="1" destOrd="0" presId="urn:microsoft.com/office/officeart/2005/8/layout/pyramid1"/>
    <dgm:cxn modelId="{229B3D69-613D-804C-9EA0-F42A5824D79E}" srcId="{F6B194C0-3EA6-C142-AEFB-6881DA117BF1}" destId="{50D3D1E2-2930-CF47-875F-552FEF255C8E}" srcOrd="0" destOrd="0" parTransId="{7479B32C-A156-F143-98FA-9F42DAF24E7B}" sibTransId="{AC2F23AB-7A5E-D943-B9AB-2A83526A73CD}"/>
    <dgm:cxn modelId="{7CB0D77B-8F8C-A348-839B-7295B02B6366}" type="presOf" srcId="{AB2AA464-611E-4F46-88A5-AEBC785FBF1C}" destId="{E70AE39D-10A9-8147-991F-8B2E2203E8E4}" srcOrd="1" destOrd="0" presId="urn:microsoft.com/office/officeart/2005/8/layout/pyramid1"/>
    <dgm:cxn modelId="{6EA0BC20-03AB-2A45-87BD-0217A00C7564}" type="presOf" srcId="{50D3D1E2-2930-CF47-875F-552FEF255C8E}" destId="{060B6A6F-9636-FC41-90E0-3E5EDF59D624}" srcOrd="1" destOrd="0" presId="urn:microsoft.com/office/officeart/2005/8/layout/pyramid1"/>
    <dgm:cxn modelId="{1215A2CC-FCF7-404C-9327-3C90ED69AC7A}" type="presOf" srcId="{50D3D1E2-2930-CF47-875F-552FEF255C8E}" destId="{5A2F7118-B947-254A-BB60-C56D71C8D093}" srcOrd="0" destOrd="0" presId="urn:microsoft.com/office/officeart/2005/8/layout/pyramid1"/>
    <dgm:cxn modelId="{08FB2939-2FAF-5F46-9093-6FBCD2A6188E}" type="presOf" srcId="{F6B194C0-3EA6-C142-AEFB-6881DA117BF1}" destId="{6270CE21-3796-8D40-97DE-7B47C66DED9E}" srcOrd="0" destOrd="0" presId="urn:microsoft.com/office/officeart/2005/8/layout/pyramid1"/>
    <dgm:cxn modelId="{0F46C026-7118-CF47-A81F-D6F75FE185FD}" srcId="{F6B194C0-3EA6-C142-AEFB-6881DA117BF1}" destId="{418F42BA-94F5-744F-88D5-184FE2815F67}" srcOrd="2" destOrd="0" parTransId="{EED082BE-AF10-E74F-90CA-8C2A4F3339B0}" sibTransId="{854E8447-A283-F345-A341-BE1B24C8C4B2}"/>
    <dgm:cxn modelId="{016D90CF-CD48-894F-BF35-98A231B570C8}" type="presOf" srcId="{AB2AA464-611E-4F46-88A5-AEBC785FBF1C}" destId="{DE58FCAC-B2F8-BB41-9CCF-80727BE6E9EB}" srcOrd="0" destOrd="0" presId="urn:microsoft.com/office/officeart/2005/8/layout/pyramid1"/>
    <dgm:cxn modelId="{67FC0023-799B-8C4B-A37C-56838DBDFC43}" type="presParOf" srcId="{6270CE21-3796-8D40-97DE-7B47C66DED9E}" destId="{29DC5473-22B7-F948-B36E-012F5D811131}" srcOrd="0" destOrd="0" presId="urn:microsoft.com/office/officeart/2005/8/layout/pyramid1"/>
    <dgm:cxn modelId="{5F64863E-B4BA-C446-B80E-0F8AE6D04AB1}" type="presParOf" srcId="{29DC5473-22B7-F948-B36E-012F5D811131}" destId="{5A2F7118-B947-254A-BB60-C56D71C8D093}" srcOrd="0" destOrd="0" presId="urn:microsoft.com/office/officeart/2005/8/layout/pyramid1"/>
    <dgm:cxn modelId="{A45D9513-AE38-9045-9C43-EF043BFB3891}" type="presParOf" srcId="{29DC5473-22B7-F948-B36E-012F5D811131}" destId="{060B6A6F-9636-FC41-90E0-3E5EDF59D624}" srcOrd="1" destOrd="0" presId="urn:microsoft.com/office/officeart/2005/8/layout/pyramid1"/>
    <dgm:cxn modelId="{3B69CD2C-02CE-1F42-8CDB-9F2CBDAED4E8}" type="presParOf" srcId="{6270CE21-3796-8D40-97DE-7B47C66DED9E}" destId="{CA19CF02-CC6A-9047-8043-948350E91915}" srcOrd="1" destOrd="0" presId="urn:microsoft.com/office/officeart/2005/8/layout/pyramid1"/>
    <dgm:cxn modelId="{FA55EC72-6D70-B14D-BE59-D8306F8BADFB}" type="presParOf" srcId="{CA19CF02-CC6A-9047-8043-948350E91915}" destId="{DE58FCAC-B2F8-BB41-9CCF-80727BE6E9EB}" srcOrd="0" destOrd="0" presId="urn:microsoft.com/office/officeart/2005/8/layout/pyramid1"/>
    <dgm:cxn modelId="{45C0D395-22FA-514F-BE98-77933524A54A}" type="presParOf" srcId="{CA19CF02-CC6A-9047-8043-948350E91915}" destId="{E70AE39D-10A9-8147-991F-8B2E2203E8E4}" srcOrd="1" destOrd="0" presId="urn:microsoft.com/office/officeart/2005/8/layout/pyramid1"/>
    <dgm:cxn modelId="{92A3A11C-F755-EE4E-BC07-7CE1BB33B48C}" type="presParOf" srcId="{6270CE21-3796-8D40-97DE-7B47C66DED9E}" destId="{873A2F38-9D2A-1F48-966E-23D49F0776B8}" srcOrd="2" destOrd="0" presId="urn:microsoft.com/office/officeart/2005/8/layout/pyramid1"/>
    <dgm:cxn modelId="{B7FE5095-C0CE-264F-885A-B33BB8D713B9}" type="presParOf" srcId="{873A2F38-9D2A-1F48-966E-23D49F0776B8}" destId="{74F9106A-9A96-2B41-9E70-AC4C7140C141}" srcOrd="0" destOrd="0" presId="urn:microsoft.com/office/officeart/2005/8/layout/pyramid1"/>
    <dgm:cxn modelId="{8B46BD89-7835-A54A-B31A-DA106866F885}" type="presParOf" srcId="{873A2F38-9D2A-1F48-966E-23D49F0776B8}" destId="{8A6A81F4-0621-AE43-BD79-1E5034613B7F}" srcOrd="1" destOrd="0" presId="urn:microsoft.com/office/officeart/2005/8/layout/pyramid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3CF4ED1-37BA-4745-AF1B-D7D0DDD552A5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EE965DCF-3A70-BD45-B274-E2E19FD20DE9}">
      <dgm:prSet custT="1"/>
      <dgm:spPr/>
      <dgm:t>
        <a:bodyPr/>
        <a:lstStyle/>
        <a:p>
          <a:pPr rtl="0"/>
          <a:r>
            <a:rPr lang="en-US" sz="2400" dirty="0" smtClean="0"/>
            <a:t>Diffusion + Extra Terms</a:t>
          </a:r>
          <a:endParaRPr lang="en-US" sz="2400" dirty="0"/>
        </a:p>
      </dgm:t>
    </dgm:pt>
    <dgm:pt modelId="{E9EA7F25-A733-324B-9AA7-DAB6F20E1EAB}" type="parTrans" cxnId="{F77FF845-A4A3-724D-86E7-B1D8CBA497CC}">
      <dgm:prSet/>
      <dgm:spPr/>
      <dgm:t>
        <a:bodyPr/>
        <a:lstStyle/>
        <a:p>
          <a:endParaRPr lang="en-US"/>
        </a:p>
      </dgm:t>
    </dgm:pt>
    <dgm:pt modelId="{CC137B69-A61A-3C4D-AB14-E05FA352AC61}" type="sibTrans" cxnId="{F77FF845-A4A3-724D-86E7-B1D8CBA497CC}">
      <dgm:prSet/>
      <dgm:spPr/>
      <dgm:t>
        <a:bodyPr/>
        <a:lstStyle/>
        <a:p>
          <a:endParaRPr lang="en-US"/>
        </a:p>
      </dgm:t>
    </dgm:pt>
    <dgm:pt modelId="{6162F2C0-0046-B549-BE77-E47A81AC35E7}">
      <dgm:prSet custT="1"/>
      <dgm:spPr/>
      <dgm:t>
        <a:bodyPr/>
        <a:lstStyle/>
        <a:p>
          <a:pPr rtl="0"/>
          <a:r>
            <a:rPr lang="en-US" sz="2400" dirty="0" smtClean="0"/>
            <a:t>Transport</a:t>
          </a:r>
        </a:p>
        <a:p>
          <a:pPr rtl="0"/>
          <a:r>
            <a:rPr lang="en-US" sz="2400" dirty="0" smtClean="0"/>
            <a:t>Update</a:t>
          </a:r>
          <a:endParaRPr lang="en-US" sz="2400" dirty="0"/>
        </a:p>
      </dgm:t>
    </dgm:pt>
    <dgm:pt modelId="{93D85D5F-0CFD-2949-9A7E-D59572E0B567}" type="parTrans" cxnId="{C70E74BD-A367-6D4A-A273-43F2A4B67B2F}">
      <dgm:prSet/>
      <dgm:spPr/>
      <dgm:t>
        <a:bodyPr/>
        <a:lstStyle/>
        <a:p>
          <a:endParaRPr lang="en-US"/>
        </a:p>
      </dgm:t>
    </dgm:pt>
    <dgm:pt modelId="{4FBCA84F-DA52-FC43-A0DB-656630C81AA5}" type="sibTrans" cxnId="{C70E74BD-A367-6D4A-A273-43F2A4B67B2F}">
      <dgm:prSet/>
      <dgm:spPr/>
      <dgm:t>
        <a:bodyPr/>
        <a:lstStyle/>
        <a:p>
          <a:endParaRPr lang="en-US"/>
        </a:p>
      </dgm:t>
    </dgm:pt>
    <dgm:pt modelId="{2F7A1391-05BA-C44B-95EC-4CEF14772807}" type="pres">
      <dgm:prSet presAssocID="{73CF4ED1-37BA-4745-AF1B-D7D0DDD552A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C8AA78DF-AF04-E54C-B77F-F50386F8FDE7}" type="pres">
      <dgm:prSet presAssocID="{EE965DCF-3A70-BD45-B274-E2E19FD20DE9}" presName="dummy" presStyleCnt="0"/>
      <dgm:spPr/>
    </dgm:pt>
    <dgm:pt modelId="{3D32BB01-F478-FF45-B969-676B93C42C35}" type="pres">
      <dgm:prSet presAssocID="{EE965DCF-3A70-BD45-B274-E2E19FD20DE9}" presName="node" presStyleLbl="revTx" presStyleIdx="0" presStyleCnt="2" custScaleX="1754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3B15549-A1ED-7D44-A769-E9E939CF2764}" type="pres">
      <dgm:prSet presAssocID="{CC137B69-A61A-3C4D-AB14-E05FA352AC61}" presName="sibTrans" presStyleLbl="node1" presStyleIdx="0" presStyleCnt="2"/>
      <dgm:spPr/>
      <dgm:t>
        <a:bodyPr/>
        <a:lstStyle/>
        <a:p>
          <a:endParaRPr lang="en-US"/>
        </a:p>
      </dgm:t>
    </dgm:pt>
    <dgm:pt modelId="{D065F4AB-B5AA-FB48-A6FD-3BC11F23D812}" type="pres">
      <dgm:prSet presAssocID="{6162F2C0-0046-B549-BE77-E47A81AC35E7}" presName="dummy" presStyleCnt="0"/>
      <dgm:spPr/>
    </dgm:pt>
    <dgm:pt modelId="{37835970-D424-8B44-9946-6B080385765D}" type="pres">
      <dgm:prSet presAssocID="{6162F2C0-0046-B549-BE77-E47A81AC35E7}" presName="node" presStyleLbl="revTx" presStyleIdx="1" presStyleCnt="2" custScaleX="15346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01E0B5-F40C-0944-91C8-DB355D12FDB1}" type="pres">
      <dgm:prSet presAssocID="{4FBCA84F-DA52-FC43-A0DB-656630C81AA5}" presName="sibTrans" presStyleLbl="node1" presStyleIdx="1" presStyleCnt="2"/>
      <dgm:spPr/>
      <dgm:t>
        <a:bodyPr/>
        <a:lstStyle/>
        <a:p>
          <a:endParaRPr lang="en-US"/>
        </a:p>
      </dgm:t>
    </dgm:pt>
  </dgm:ptLst>
  <dgm:cxnLst>
    <dgm:cxn modelId="{B5F291A1-C581-CD48-8445-564CC90942C2}" type="presOf" srcId="{EE965DCF-3A70-BD45-B274-E2E19FD20DE9}" destId="{3D32BB01-F478-FF45-B969-676B93C42C35}" srcOrd="0" destOrd="0" presId="urn:microsoft.com/office/officeart/2005/8/layout/cycle1"/>
    <dgm:cxn modelId="{311F2C9C-7D2D-B341-AFC2-F7DCCB502EF3}" type="presOf" srcId="{6162F2C0-0046-B549-BE77-E47A81AC35E7}" destId="{37835970-D424-8B44-9946-6B080385765D}" srcOrd="0" destOrd="0" presId="urn:microsoft.com/office/officeart/2005/8/layout/cycle1"/>
    <dgm:cxn modelId="{F77FF845-A4A3-724D-86E7-B1D8CBA497CC}" srcId="{73CF4ED1-37BA-4745-AF1B-D7D0DDD552A5}" destId="{EE965DCF-3A70-BD45-B274-E2E19FD20DE9}" srcOrd="0" destOrd="0" parTransId="{E9EA7F25-A733-324B-9AA7-DAB6F20E1EAB}" sibTransId="{CC137B69-A61A-3C4D-AB14-E05FA352AC61}"/>
    <dgm:cxn modelId="{D7621C67-2E6D-B247-A7C2-39E66E49CC9C}" type="presOf" srcId="{CC137B69-A61A-3C4D-AB14-E05FA352AC61}" destId="{63B15549-A1ED-7D44-A769-E9E939CF2764}" srcOrd="0" destOrd="0" presId="urn:microsoft.com/office/officeart/2005/8/layout/cycle1"/>
    <dgm:cxn modelId="{92C3988F-CACA-AC47-99C4-59E4BAAC42F4}" type="presOf" srcId="{73CF4ED1-37BA-4745-AF1B-D7D0DDD552A5}" destId="{2F7A1391-05BA-C44B-95EC-4CEF14772807}" srcOrd="0" destOrd="0" presId="urn:microsoft.com/office/officeart/2005/8/layout/cycle1"/>
    <dgm:cxn modelId="{C70E74BD-A367-6D4A-A273-43F2A4B67B2F}" srcId="{73CF4ED1-37BA-4745-AF1B-D7D0DDD552A5}" destId="{6162F2C0-0046-B549-BE77-E47A81AC35E7}" srcOrd="1" destOrd="0" parTransId="{93D85D5F-0CFD-2949-9A7E-D59572E0B567}" sibTransId="{4FBCA84F-DA52-FC43-A0DB-656630C81AA5}"/>
    <dgm:cxn modelId="{16647207-32B9-C04E-A621-18414936A35A}" type="presOf" srcId="{4FBCA84F-DA52-FC43-A0DB-656630C81AA5}" destId="{CF01E0B5-F40C-0944-91C8-DB355D12FDB1}" srcOrd="0" destOrd="0" presId="urn:microsoft.com/office/officeart/2005/8/layout/cycle1"/>
    <dgm:cxn modelId="{5F4BB9C9-766B-204D-AE8E-E556BDAFC256}" type="presParOf" srcId="{2F7A1391-05BA-C44B-95EC-4CEF14772807}" destId="{C8AA78DF-AF04-E54C-B77F-F50386F8FDE7}" srcOrd="0" destOrd="0" presId="urn:microsoft.com/office/officeart/2005/8/layout/cycle1"/>
    <dgm:cxn modelId="{4EA2547E-9A74-6A41-A790-C4552B95FDE7}" type="presParOf" srcId="{2F7A1391-05BA-C44B-95EC-4CEF14772807}" destId="{3D32BB01-F478-FF45-B969-676B93C42C35}" srcOrd="1" destOrd="0" presId="urn:microsoft.com/office/officeart/2005/8/layout/cycle1"/>
    <dgm:cxn modelId="{800A97FD-5AA2-1C40-A097-1A7E83DEF4DA}" type="presParOf" srcId="{2F7A1391-05BA-C44B-95EC-4CEF14772807}" destId="{63B15549-A1ED-7D44-A769-E9E939CF2764}" srcOrd="2" destOrd="0" presId="urn:microsoft.com/office/officeart/2005/8/layout/cycle1"/>
    <dgm:cxn modelId="{86A54684-309E-E14F-9E2B-A6A6D60F4F5D}" type="presParOf" srcId="{2F7A1391-05BA-C44B-95EC-4CEF14772807}" destId="{D065F4AB-B5AA-FB48-A6FD-3BC11F23D812}" srcOrd="3" destOrd="0" presId="urn:microsoft.com/office/officeart/2005/8/layout/cycle1"/>
    <dgm:cxn modelId="{BE308CE9-87C2-C641-8A14-96D4782DFAE3}" type="presParOf" srcId="{2F7A1391-05BA-C44B-95EC-4CEF14772807}" destId="{37835970-D424-8B44-9946-6B080385765D}" srcOrd="4" destOrd="0" presId="urn:microsoft.com/office/officeart/2005/8/layout/cycle1"/>
    <dgm:cxn modelId="{EA6CC2F6-5918-AE40-A8A4-32312214B964}" type="presParOf" srcId="{2F7A1391-05BA-C44B-95EC-4CEF14772807}" destId="{CF01E0B5-F40C-0944-91C8-DB355D12FDB1}" srcOrd="5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F7118-B947-254A-BB60-C56D71C8D093}">
      <dsp:nvSpPr>
        <dsp:cNvPr id="0" name=""/>
        <dsp:cNvSpPr/>
      </dsp:nvSpPr>
      <dsp:spPr>
        <a:xfrm>
          <a:off x="1428648" y="0"/>
          <a:ext cx="1428648" cy="745784"/>
        </a:xfrm>
        <a:prstGeom prst="trapezoid">
          <a:avLst>
            <a:gd name="adj" fmla="val 95782"/>
          </a:avLst>
        </a:prstGeom>
        <a:solidFill>
          <a:schemeClr val="tx2">
            <a:lumMod val="60000"/>
            <a:lumOff val="4000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RSN</a:t>
          </a:r>
          <a:endParaRPr lang="en-US" sz="2400" kern="1200" dirty="0"/>
        </a:p>
      </dsp:txBody>
      <dsp:txXfrm>
        <a:off x="1428648" y="0"/>
        <a:ext cx="1428648" cy="745784"/>
      </dsp:txXfrm>
    </dsp:sp>
    <dsp:sp modelId="{DE58FCAC-B2F8-BB41-9CCF-80727BE6E9EB}">
      <dsp:nvSpPr>
        <dsp:cNvPr id="0" name=""/>
        <dsp:cNvSpPr/>
      </dsp:nvSpPr>
      <dsp:spPr>
        <a:xfrm>
          <a:off x="714324" y="745784"/>
          <a:ext cx="2857296" cy="745784"/>
        </a:xfrm>
        <a:prstGeom prst="trapezoid">
          <a:avLst>
            <a:gd name="adj" fmla="val 95782"/>
          </a:avLst>
        </a:prstGeom>
        <a:solidFill>
          <a:srgbClr val="3366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MOOSE</a:t>
          </a:r>
          <a:endParaRPr lang="en-US" sz="2400" kern="1200" dirty="0"/>
        </a:p>
      </dsp:txBody>
      <dsp:txXfrm>
        <a:off x="1214350" y="745784"/>
        <a:ext cx="1857242" cy="745784"/>
      </dsp:txXfrm>
    </dsp:sp>
    <dsp:sp modelId="{74F9106A-9A96-2B41-9E70-AC4C7140C141}">
      <dsp:nvSpPr>
        <dsp:cNvPr id="0" name=""/>
        <dsp:cNvSpPr/>
      </dsp:nvSpPr>
      <dsp:spPr>
        <a:xfrm>
          <a:off x="0" y="1491568"/>
          <a:ext cx="4285944" cy="745784"/>
        </a:xfrm>
        <a:prstGeom prst="trapezoid">
          <a:avLst>
            <a:gd name="adj" fmla="val 95782"/>
          </a:avLst>
        </a:prstGeom>
        <a:solidFill>
          <a:srgbClr val="0000FF"/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30480" tIns="30480" rIns="30480" bIns="30480" numCol="1" spcCol="1270" anchor="b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err="1" smtClean="0"/>
            <a:t>LibMesh</a:t>
          </a:r>
          <a:endParaRPr lang="en-US" sz="2400" kern="1200" dirty="0"/>
        </a:p>
      </dsp:txBody>
      <dsp:txXfrm>
        <a:off x="750040" y="1491568"/>
        <a:ext cx="2785863" cy="7457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2BB01-F478-FF45-B969-676B93C42C35}">
      <dsp:nvSpPr>
        <dsp:cNvPr id="0" name=""/>
        <dsp:cNvSpPr/>
      </dsp:nvSpPr>
      <dsp:spPr>
        <a:xfrm>
          <a:off x="2112730" y="605267"/>
          <a:ext cx="2015333" cy="114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Diffusion + Extra Terms</a:t>
          </a:r>
          <a:endParaRPr lang="en-US" sz="2400" kern="1200" dirty="0"/>
        </a:p>
      </dsp:txBody>
      <dsp:txXfrm>
        <a:off x="2112730" y="605267"/>
        <a:ext cx="2015333" cy="1148992"/>
      </dsp:txXfrm>
    </dsp:sp>
    <dsp:sp modelId="{63B15549-A1ED-7D44-A769-E9E939CF2764}">
      <dsp:nvSpPr>
        <dsp:cNvPr id="0" name=""/>
        <dsp:cNvSpPr/>
      </dsp:nvSpPr>
      <dsp:spPr>
        <a:xfrm>
          <a:off x="1001553" y="-1019"/>
          <a:ext cx="2361567" cy="2361567"/>
        </a:xfrm>
        <a:prstGeom prst="circularArrow">
          <a:avLst>
            <a:gd name="adj1" fmla="val 9487"/>
            <a:gd name="adj2" fmla="val 685384"/>
            <a:gd name="adj3" fmla="val 7848687"/>
            <a:gd name="adj4" fmla="val 2265929"/>
            <a:gd name="adj5" fmla="val 1106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7835970-D424-8B44-9946-6B080385765D}">
      <dsp:nvSpPr>
        <dsp:cNvPr id="0" name=""/>
        <dsp:cNvSpPr/>
      </dsp:nvSpPr>
      <dsp:spPr>
        <a:xfrm>
          <a:off x="362656" y="605267"/>
          <a:ext cx="1763244" cy="114899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Transport</a:t>
          </a:r>
        </a:p>
        <a:p>
          <a:pPr lvl="0" algn="ctr" defTabSz="1066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Update</a:t>
          </a:r>
          <a:endParaRPr lang="en-US" sz="2400" kern="1200" dirty="0"/>
        </a:p>
      </dsp:txBody>
      <dsp:txXfrm>
        <a:off x="362656" y="605267"/>
        <a:ext cx="1763244" cy="1148992"/>
      </dsp:txXfrm>
    </dsp:sp>
    <dsp:sp modelId="{CF01E0B5-F40C-0944-91C8-DB355D12FDB1}">
      <dsp:nvSpPr>
        <dsp:cNvPr id="0" name=""/>
        <dsp:cNvSpPr/>
      </dsp:nvSpPr>
      <dsp:spPr>
        <a:xfrm>
          <a:off x="1001553" y="-1019"/>
          <a:ext cx="2361567" cy="2361567"/>
        </a:xfrm>
        <a:prstGeom prst="circularArrow">
          <a:avLst>
            <a:gd name="adj1" fmla="val 9487"/>
            <a:gd name="adj2" fmla="val 685384"/>
            <a:gd name="adj3" fmla="val 18648687"/>
            <a:gd name="adj4" fmla="val 13065929"/>
            <a:gd name="adj5" fmla="val 11069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1">
  <dgm:title val=""/>
  <dgm:desc val=""/>
  <dgm:catLst>
    <dgm:cat type="pyramid" pri="1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pyra">
          <dgm:param type="linDir" val="fromB"/>
          <dgm:param type="txDir" val="fromT"/>
          <dgm:param type="pyraAcctPos" val="aft"/>
          <dgm:param type="pyraAcctTxMar" val="step"/>
          <dgm:param type="pyraAcctBkgdNode" val="acctBkgd"/>
          <dgm:param type="pyraAcctTxNode" val="acctTx"/>
          <dgm:param type="pyraLvlNode" val="level"/>
        </dgm:alg>
      </dgm:if>
      <dgm:else name="Name3">
        <dgm:alg type="pyra">
          <dgm:param type="linDir" val="fromB"/>
          <dgm:param type="txDir" val="fromT"/>
          <dgm:param type="pyraAcctPos" val="bef"/>
          <dgm:param type="pyraAcctTxMar" val="step"/>
          <dgm:param type="pyraAcctBkgdNode" val="acctBkgd"/>
          <dgm:param type="pyraAcctTxNode" val="acctTx"/>
          <dgm:param type="pyraLvlNode" val="level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root des" ptType="all node" func="maxDepth" op="gte" val="2">
        <dgm:constrLst>
          <dgm:constr type="primFontSz" for="des" forName="levelTx" op="equ"/>
          <dgm:constr type="secFontSz" for="des" forName="acctTx" op="equ"/>
          <dgm:constr type="pyraAcctRatio" val="0.32"/>
        </dgm:constrLst>
      </dgm:if>
      <dgm:else name="Name6">
        <dgm:constrLst>
          <dgm:constr type="primFontSz" for="des" forName="levelTx" op="equ"/>
          <dgm:constr type="secFontSz" for="des" forName="acctTx" op="equ"/>
          <dgm:constr type="pyraAcctRatio"/>
        </dgm:constrLst>
      </dgm:else>
    </dgm:choose>
    <dgm:ruleLst/>
    <dgm:forEach name="Name7" axis="ch" ptType="node">
      <dgm:layoutNode name="Name8">
        <dgm:alg type="composite">
          <dgm:param type="horzAlign" val="none"/>
        </dgm:alg>
        <dgm:shape xmlns:r="http://schemas.openxmlformats.org/officeDocument/2006/relationships" r:blip="">
          <dgm:adjLst/>
        </dgm:shape>
        <dgm:presOf/>
        <dgm:choose name="Name9">
          <dgm:if name="Name10" axis="self" ptType="node" func="pos" op="equ" val="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/>
              <dgm:constr type="h" for="ch" forName="levelTx" refType="h" refFor="ch" refForName="level"/>
            </dgm:constrLst>
          </dgm:if>
          <dgm:else name="Name11">
            <dgm:constrLst>
              <dgm:constr type="ctrX" for="ch" forName="acctBkgd" val="1"/>
              <dgm:constr type="ctrY" for="ch" forName="acctBkgd" val="1"/>
              <dgm:constr type="w" for="ch" forName="acctBkgd" val="1"/>
              <dgm:constr type="h" for="ch" forName="acctBkgd" val="1"/>
              <dgm:constr type="ctrX" for="ch" forName="acctTx" val="1"/>
              <dgm:constr type="ctrY" for="ch" forName="acctTx" val="1"/>
              <dgm:constr type="w" for="ch" forName="acctTx" val="1"/>
              <dgm:constr type="h" for="ch" forName="acctTx" val="1"/>
              <dgm:constr type="ctrX" for="ch" forName="level" val="1"/>
              <dgm:constr type="ctrY" for="ch" forName="level" val="1"/>
              <dgm:constr type="w" for="ch" forName="level" val="1"/>
              <dgm:constr type="h" for="ch" forName="level" val="1"/>
              <dgm:constr type="ctrX" for="ch" forName="levelTx" refType="ctrX" refFor="ch" refForName="level"/>
              <dgm:constr type="ctrY" for="ch" forName="levelTx" refType="ctrY" refFor="ch" refForName="level"/>
              <dgm:constr type="w" for="ch" forName="levelTx" refType="w" refFor="ch" refForName="level" fact="0.65"/>
              <dgm:constr type="h" for="ch" forName="levelTx" refType="h" refFor="ch" refForName="level"/>
            </dgm:constrLst>
          </dgm:else>
        </dgm:choose>
        <dgm:ruleLst/>
        <dgm:choose name="Name12">
          <dgm:if name="Name13" axis="ch" ptType="node" func="cnt" op="gte" val="1">
            <dgm:layoutNode name="acctBkgd" styleLbl="alignAcc1">
              <dgm:alg type="sp"/>
              <dgm:shape xmlns:r="http://schemas.openxmlformats.org/officeDocument/2006/relationships" type="nonIsoscelesTrapezoid" r:blip="">
                <dgm:adjLst/>
              </dgm:shape>
              <dgm:presOf axis="des" ptType="node"/>
              <dgm:constrLst/>
              <dgm:ruleLst/>
            </dgm:layoutNode>
            <dgm:layoutNode name="acctTx" styleLbl="alignAcc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type="nonIsoscelesTrapezoid" r:blip="" hideGeom="1">
                <dgm:adjLst/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3"/>
                <dgm:constr type="bMarg" refType="secFontSz" fact="0.3"/>
                <dgm:constr type="lMarg" refType="secFontSz" fact="0.3"/>
                <dgm:constr type="rMarg" refType="secFontSz" fact="0.3"/>
              </dgm:constrLst>
              <dgm:ruleLst>
                <dgm:rule type="secFontSz" val="5" fact="NaN" max="NaN"/>
              </dgm:ruleLst>
            </dgm:layoutNode>
          </dgm:if>
          <dgm:else name="Name14"/>
        </dgm:choose>
        <dgm:layoutNode name="level">
          <dgm:varLst>
            <dgm:chMax val="1"/>
            <dgm:bulletEnabled val="1"/>
          </dgm:varLst>
          <dgm:alg type="sp"/>
          <dgm:shape xmlns:r="http://schemas.openxmlformats.org/officeDocument/2006/relationships" type="trapezoid" r:blip="">
            <dgm:adjLst/>
          </dgm:shape>
          <dgm:presOf axis="self"/>
          <dgm:constrLst>
            <dgm:constr type="h" val="500"/>
            <dgm:constr type="w" val="1"/>
          </dgm:constrLst>
          <dgm:ruleLst/>
        </dgm:layoutNode>
        <dgm:layoutNode name="levelTx" styleLbl="revTx">
          <dgm:varLst>
            <dgm:chMax val="1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623430" y="0"/>
            <a:ext cx="5763541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t" anchorCtr="0" compatLnSpc="1">
            <a:prstTxWarp prst="textNoShape">
              <a:avLst/>
            </a:prstTxWarp>
          </a:bodyPr>
          <a:lstStyle>
            <a:lvl1pPr defTabSz="931667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1182" y="8831580"/>
            <a:ext cx="3039218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57" tIns="46579" rIns="93157" bIns="46579" numCol="1" anchor="b" anchorCtr="0" compatLnSpc="1">
            <a:prstTxWarp prst="textNoShape">
              <a:avLst/>
            </a:prstTxWarp>
          </a:bodyPr>
          <a:lstStyle>
            <a:lvl1pPr algn="r" defTabSz="931667" eaLnBrk="0" hangingPunct="0">
              <a:defRPr sz="800"/>
            </a:lvl1pPr>
          </a:lstStyle>
          <a:p>
            <a:pPr>
              <a:defRPr/>
            </a:pPr>
            <a:fld id="{D5A32B32-FC4F-4E69-A4EE-8AF8A1DB24D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911379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92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9592" y="0"/>
            <a:ext cx="30392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98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359" y="4415790"/>
            <a:ext cx="5607684" cy="4183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798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989"/>
            <a:ext cx="30392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b" anchorCtr="0" compatLnSpc="1">
            <a:prstTxWarp prst="textNoShape">
              <a:avLst/>
            </a:prstTxWarp>
          </a:bodyPr>
          <a:lstStyle>
            <a:lvl1pPr eaLnBrk="0" hangingPunct="0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98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9592" y="8829989"/>
            <a:ext cx="3039219" cy="4648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22" tIns="45710" rIns="91422" bIns="45710" numCol="1" anchor="b" anchorCtr="0" compatLnSpc="1">
            <a:prstTxWarp prst="textNoShape">
              <a:avLst/>
            </a:prstTxWarp>
          </a:bodyPr>
          <a:lstStyle>
            <a:lvl1pPr algn="r" eaLnBrk="0" hangingPunct="0">
              <a:defRPr sz="1200"/>
            </a:lvl1pPr>
          </a:lstStyle>
          <a:p>
            <a:pPr>
              <a:defRPr/>
            </a:pPr>
            <a:fld id="{857E15D8-2444-4623-AFC3-43F664BFBA28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7108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en-US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892425" y="1717001"/>
            <a:ext cx="5797550" cy="430887"/>
          </a:xfrm>
        </p:spPr>
        <p:txBody>
          <a:bodyPr anchor="b"/>
          <a:lstStyle>
            <a:lvl1pPr>
              <a:spcBef>
                <a:spcPct val="40000"/>
              </a:spcBef>
              <a:defRPr sz="3200">
                <a:solidFill>
                  <a:srgbClr val="005875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3435" name="Rectangle 1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914650" y="2514600"/>
            <a:ext cx="5775325" cy="762000"/>
          </a:xfrm>
        </p:spPr>
        <p:txBody>
          <a:bodyPr/>
          <a:lstStyle>
            <a:lvl1pPr marL="0" indent="0">
              <a:spcBef>
                <a:spcPct val="20000"/>
              </a:spcBef>
              <a:buFontTx/>
              <a:buNone/>
              <a:defRPr b="1"/>
            </a:lvl1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1" name="Rectangle 124"/>
          <p:cNvSpPr>
            <a:spLocks noGrp="1" noChangeArrowheads="1"/>
          </p:cNvSpPr>
          <p:nvPr>
            <p:ph type="dt" sz="quarter" idx="10"/>
          </p:nvPr>
        </p:nvSpPr>
        <p:spPr bwMode="auto">
          <a:xfrm>
            <a:off x="2914650" y="3436938"/>
            <a:ext cx="5775325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lnSpc>
                <a:spcPct val="85000"/>
              </a:lnSpc>
              <a:spcBef>
                <a:spcPct val="40000"/>
              </a:spcBef>
              <a:defRPr sz="1600">
                <a:latin typeface="+mn-lt"/>
                <a:ea typeface="+mn-ea"/>
              </a:defRPr>
            </a:lvl1pPr>
          </a:lstStyle>
          <a:p>
            <a:pPr fontAlgn="auto">
              <a:spcAft>
                <a:spcPts val="0"/>
              </a:spcAft>
            </a:pPr>
            <a:fld id="{303E1434-89D5-4136-B205-27008AA1FB2D}" type="datetimeFigureOut">
              <a:rPr lang="en-US" smtClean="0">
                <a:solidFill>
                  <a:srgbClr val="000000"/>
                </a:solidFill>
                <a:latin typeface="Arial"/>
              </a:rPr>
              <a:pPr fontAlgn="auto">
                <a:spcAft>
                  <a:spcPts val="0"/>
                </a:spcAft>
              </a:pPr>
              <a:t>2/27/17</a:t>
            </a:fld>
            <a:endParaRPr lang="en-US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3317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8388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383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5613" y="1598613"/>
            <a:ext cx="4038600" cy="45243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6613" y="1598613"/>
            <a:ext cx="4040187" cy="4524375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471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8703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07820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039492"/>
            <a:ext cx="3008313" cy="1232859"/>
          </a:xfrm>
        </p:spPr>
        <p:txBody>
          <a:bodyPr anchor="t" anchorCtr="0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039493"/>
            <a:ext cx="5111750" cy="5211182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395181"/>
            <a:ext cx="3008313" cy="385549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4251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98724"/>
            <a:ext cx="5486400" cy="366254"/>
          </a:xfrm>
        </p:spPr>
        <p:txBody>
          <a:bodyPr anchor="t" anchorCtr="0"/>
          <a:lstStyle>
            <a:lvl1pPr algn="l">
              <a:defRPr sz="28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1105469"/>
            <a:ext cx="5486400" cy="3622106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  <a:endParaRPr lang="en-US" noProof="0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84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Rectangle 85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68368-EC15-444D-9EFB-42436E21986C}" type="slidenum">
              <a:rPr lang="en-US" smtClean="0">
                <a:solidFill>
                  <a:srgbClr val="000000"/>
                </a:solidFill>
              </a:rPr>
              <a:pPr/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5678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231392"/>
          </a:xfrm>
          <a:prstGeom prst="rect">
            <a:avLst/>
          </a:prstGeom>
        </p:spPr>
      </p:pic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5613" y="1004888"/>
            <a:ext cx="8231187" cy="377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5613" y="1598613"/>
            <a:ext cx="8231187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08" name="Rectangle 8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6908800" y="6553200"/>
            <a:ext cx="1804988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+mn-lt"/>
                <a:ea typeface="+mn-ea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endParaRPr lang="en-US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9" name="Rectangle 8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715375" y="6553200"/>
            <a:ext cx="260350" cy="122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algn="r">
              <a:defRPr sz="800">
                <a:latin typeface="Arial" charset="0"/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</a:pPr>
            <a:fld id="{5F868368-EC15-444D-9EFB-42436E21986C}" type="slidenum">
              <a:rPr lang="en-US" smtClean="0">
                <a:solidFill>
                  <a:srgbClr val="000000"/>
                </a:solidFill>
              </a:rPr>
              <a:pPr fontAlgn="auto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7348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  <p:sldLayoutId id="2147483685" r:id="rId6"/>
    <p:sldLayoutId id="2147483686" r:id="rId7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5863"/>
          </a:solidFill>
          <a:latin typeface="+mj-lt"/>
          <a:ea typeface="ＭＳ Ｐゴシック" charset="0"/>
          <a:cs typeface="+mj-cs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  <a:ea typeface="ＭＳ Ｐゴシック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  <a:ea typeface="ＭＳ Ｐゴシック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  <a:ea typeface="ＭＳ Ｐゴシック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defRPr sz="2800" b="1" i="1">
          <a:solidFill>
            <a:srgbClr val="003663"/>
          </a:solidFill>
          <a:latin typeface="Arial" charset="0"/>
        </a:defRPr>
      </a:lvl9pPr>
    </p:titleStyle>
    <p:bodyStyle>
      <a:lvl1pPr marL="230188" indent="-230188" algn="l" rtl="0" eaLnBrk="1" fontAlgn="base" hangingPunct="1">
        <a:lnSpc>
          <a:spcPct val="85000"/>
        </a:lnSpc>
        <a:spcBef>
          <a:spcPct val="4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ＭＳ Ｐゴシック" charset="0"/>
          <a:cs typeface="+mn-cs"/>
        </a:defRPr>
      </a:lvl1pPr>
      <a:lvl2pPr marL="684213" indent="-227013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accent2"/>
        </a:buClr>
        <a:buFont typeface="Times New Roman" charset="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1143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600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accent2"/>
        </a:buClr>
        <a:buFont typeface="Times New Roman" charset="0"/>
        <a:buChar char="–"/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20574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chemeClr val="accent2"/>
        </a:buClr>
        <a:buChar char="•"/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5146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lnSpc>
          <a:spcPct val="85000"/>
        </a:lnSpc>
        <a:spcBef>
          <a:spcPct val="20000"/>
        </a:spcBef>
        <a:spcAft>
          <a:spcPct val="0"/>
        </a:spcAft>
        <a:buClr>
          <a:srgbClr val="FF6600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image" Target="../media/image19.jpg"/><Relationship Id="rId5" Type="http://schemas.openxmlformats.org/officeDocument/2006/relationships/oleObject" Target="../embeddings/oleObject4.bin"/><Relationship Id="rId6" Type="http://schemas.openxmlformats.org/officeDocument/2006/relationships/image" Target="../media/image18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jp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4" Type="http://schemas.openxmlformats.org/officeDocument/2006/relationships/image" Target="../media/image4.jpg"/><Relationship Id="rId5" Type="http://schemas.openxmlformats.org/officeDocument/2006/relationships/oleObject" Target="../embeddings/oleObject1.bin"/><Relationship Id="rId6" Type="http://schemas.openxmlformats.org/officeDocument/2006/relationships/image" Target="../media/image3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4" Type="http://schemas.openxmlformats.org/officeDocument/2006/relationships/oleObject" Target="../embeddings/oleObject2.bin"/><Relationship Id="rId5" Type="http://schemas.openxmlformats.org/officeDocument/2006/relationships/image" Target="../media/image5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diagramData" Target="../diagrams/data1.xml"/><Relationship Id="rId6" Type="http://schemas.openxmlformats.org/officeDocument/2006/relationships/diagramLayout" Target="../diagrams/layout1.xml"/><Relationship Id="rId7" Type="http://schemas.openxmlformats.org/officeDocument/2006/relationships/diagramQuickStyle" Target="../diagrams/quickStyle1.xml"/><Relationship Id="rId8" Type="http://schemas.openxmlformats.org/officeDocument/2006/relationships/diagramColors" Target="../diagrams/colors1.xml"/><Relationship Id="rId9" Type="http://schemas.microsoft.com/office/2007/relationships/diagramDrawing" Target="../diagrams/drawing1.xml"/><Relationship Id="rId10" Type="http://schemas.openxmlformats.org/officeDocument/2006/relationships/image" Target="../media/image11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diagramData" Target="../diagrams/data2.xml"/><Relationship Id="rId5" Type="http://schemas.openxmlformats.org/officeDocument/2006/relationships/diagramLayout" Target="../diagrams/layout2.xml"/><Relationship Id="rId6" Type="http://schemas.openxmlformats.org/officeDocument/2006/relationships/diagramQuickStyle" Target="../diagrams/quickStyle2.xml"/><Relationship Id="rId7" Type="http://schemas.openxmlformats.org/officeDocument/2006/relationships/diagramColors" Target="../diagrams/colors2.xml"/><Relationship Id="rId8" Type="http://schemas.microsoft.com/office/2007/relationships/diagramDrawing" Target="../diagrams/drawing2.xml"/><Relationship Id="rId9" Type="http://schemas.openxmlformats.org/officeDocument/2006/relationships/oleObject" Target="../embeddings/oleObject3.bin"/><Relationship Id="rId10" Type="http://schemas.openxmlformats.org/officeDocument/2006/relationships/image" Target="../media/image12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4" Type="http://schemas.openxmlformats.org/officeDocument/2006/relationships/image" Target="../media/image14.jpg"/><Relationship Id="rId5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4" Type="http://schemas.openxmlformats.org/officeDocument/2006/relationships/image" Target="../media/image17.jp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4"/>
          <p:cNvSpPr>
            <a:spLocks noGrp="1" noChangeArrowheads="1"/>
          </p:cNvSpPr>
          <p:nvPr>
            <p:ph type="ctrTitle"/>
          </p:nvPr>
        </p:nvSpPr>
        <p:spPr>
          <a:xfrm>
            <a:off x="2306811" y="1648502"/>
            <a:ext cx="6312077" cy="1268039"/>
          </a:xfrm>
        </p:spPr>
        <p:txBody>
          <a:bodyPr/>
          <a:lstStyle/>
          <a:p>
            <a:r>
              <a:rPr lang="en-US" dirty="0" smtClean="0"/>
              <a:t>Rattlesnake: A MOOSE/</a:t>
            </a:r>
            <a:r>
              <a:rPr lang="en-US" dirty="0" err="1" smtClean="0"/>
              <a:t>LibMesh</a:t>
            </a:r>
            <a:r>
              <a:rPr lang="en-US" dirty="0" smtClean="0"/>
              <a:t> based </a:t>
            </a:r>
            <a:r>
              <a:rPr lang="en-US" dirty="0" err="1" smtClean="0"/>
              <a:t>Multiscale</a:t>
            </a:r>
            <a:r>
              <a:rPr lang="en-US" dirty="0" smtClean="0"/>
              <a:t> </a:t>
            </a:r>
            <a:r>
              <a:rPr lang="en-US" dirty="0" err="1" smtClean="0"/>
              <a:t>Neutronics</a:t>
            </a:r>
            <a:r>
              <a:rPr lang="en-US" dirty="0" smtClean="0"/>
              <a:t> Application</a:t>
            </a:r>
            <a:endParaRPr lang="en-US" dirty="0"/>
          </a:p>
        </p:txBody>
      </p:sp>
      <p:sp>
        <p:nvSpPr>
          <p:cNvPr id="3" name="Rectangle 4"/>
          <p:cNvSpPr txBox="1">
            <a:spLocks noChangeArrowheads="1"/>
          </p:cNvSpPr>
          <p:nvPr/>
        </p:nvSpPr>
        <p:spPr bwMode="auto">
          <a:xfrm>
            <a:off x="2382798" y="3174805"/>
            <a:ext cx="5797550" cy="65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>
            <a:lvl1pPr algn="l" rtl="0" eaLnBrk="1" fontAlgn="base" hangingPunct="1">
              <a:lnSpc>
                <a:spcPct val="85000"/>
              </a:lnSpc>
              <a:spcBef>
                <a:spcPct val="40000"/>
              </a:spcBef>
              <a:spcAft>
                <a:spcPct val="0"/>
              </a:spcAft>
              <a:defRPr sz="3200" b="1" i="1">
                <a:solidFill>
                  <a:srgbClr val="005875"/>
                </a:solidFill>
                <a:latin typeface="+mj-lt"/>
                <a:ea typeface="ＭＳ Ｐゴシック" charset="0"/>
                <a:cs typeface="+mj-cs"/>
              </a:defRPr>
            </a:lvl1pPr>
            <a:lvl2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  <a:ea typeface="ＭＳ Ｐゴシック" charset="0"/>
              </a:defRPr>
            </a:lvl2pPr>
            <a:lvl3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  <a:ea typeface="ＭＳ Ｐゴシック" charset="0"/>
              </a:defRPr>
            </a:lvl3pPr>
            <a:lvl4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  <a:ea typeface="ＭＳ Ｐゴシック" charset="0"/>
              </a:defRPr>
            </a:lvl4pPr>
            <a:lvl5pPr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  <a:ea typeface="ＭＳ Ｐゴシック" charset="0"/>
              </a:defRPr>
            </a:lvl5pPr>
            <a:lvl6pPr marL="4572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6pPr>
            <a:lvl7pPr marL="9144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7pPr>
            <a:lvl8pPr marL="13716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8pPr>
            <a:lvl9pPr marL="1828800" algn="l" rtl="0" eaLnBrk="1" fontAlgn="base" hangingPunct="1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800" b="1" i="1">
                <a:solidFill>
                  <a:srgbClr val="003663"/>
                </a:solidFill>
                <a:latin typeface="Arial" charset="0"/>
              </a:defRPr>
            </a:lvl9pPr>
          </a:lstStyle>
          <a:p>
            <a:r>
              <a:rPr lang="en-US" sz="2000" dirty="0" smtClean="0"/>
              <a:t>Sebastian Schunert, </a:t>
            </a:r>
            <a:r>
              <a:rPr lang="en-US" sz="2000" dirty="0" err="1" smtClean="0"/>
              <a:t>Yaqi</a:t>
            </a:r>
            <a:r>
              <a:rPr lang="en-US" sz="2000" dirty="0" smtClean="0"/>
              <a:t> Wang, Mark </a:t>
            </a:r>
            <a:r>
              <a:rPr lang="en-US" sz="2000" dirty="0" err="1" smtClean="0"/>
              <a:t>DeHart</a:t>
            </a:r>
            <a:endParaRPr lang="en-US" sz="2000" dirty="0" smtClean="0"/>
          </a:p>
          <a:p>
            <a:r>
              <a:rPr lang="en-US" sz="2000" dirty="0" smtClean="0"/>
              <a:t>Idaho National Laboratory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334362" y="595195"/>
            <a:ext cx="8258175" cy="377026"/>
          </a:xfrm>
        </p:spPr>
        <p:txBody>
          <a:bodyPr/>
          <a:lstStyle/>
          <a:p>
            <a:r>
              <a:rPr lang="en-US" dirty="0" smtClean="0"/>
              <a:t>Second Order Sweeps - 2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10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5" name="Picture 4" descr="fission_source_2x2_cropp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3564505"/>
            <a:ext cx="7190096" cy="31081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91747" y="4342230"/>
            <a:ext cx="1956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1</a:t>
            </a:r>
            <a:r>
              <a:rPr lang="en-US" sz="1800" i="1" baseline="30000" dirty="0" smtClean="0"/>
              <a:t>st</a:t>
            </a:r>
            <a:r>
              <a:rPr lang="en-US" sz="1800" i="1" dirty="0" smtClean="0"/>
              <a:t> order reference</a:t>
            </a:r>
            <a:endParaRPr lang="en-US" sz="1800" i="1" dirty="0"/>
          </a:p>
        </p:txBody>
      </p:sp>
      <p:sp>
        <p:nvSpPr>
          <p:cNvPr id="16" name="TextBox 15"/>
          <p:cNvSpPr txBox="1"/>
          <p:nvPr/>
        </p:nvSpPr>
        <p:spPr>
          <a:xfrm>
            <a:off x="6133518" y="4342230"/>
            <a:ext cx="1096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2</a:t>
            </a:r>
            <a:r>
              <a:rPr lang="en-US" sz="1800" i="1" baseline="30000" dirty="0" smtClean="0"/>
              <a:t>nd</a:t>
            </a:r>
            <a:r>
              <a:rPr lang="en-US" sz="1800" i="1" dirty="0" smtClean="0"/>
              <a:t> order</a:t>
            </a:r>
            <a:endParaRPr lang="en-US" sz="1800" i="1" dirty="0"/>
          </a:p>
        </p:txBody>
      </p:sp>
      <p:sp>
        <p:nvSpPr>
          <p:cNvPr id="17" name="TextBox 16"/>
          <p:cNvSpPr txBox="1"/>
          <p:nvPr/>
        </p:nvSpPr>
        <p:spPr>
          <a:xfrm>
            <a:off x="3700040" y="4342230"/>
            <a:ext cx="10448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1</a:t>
            </a:r>
            <a:r>
              <a:rPr lang="en-US" sz="1800" i="1" baseline="30000" dirty="0" smtClean="0"/>
              <a:t>st</a:t>
            </a:r>
            <a:r>
              <a:rPr lang="en-US" sz="1800" i="1" dirty="0" smtClean="0"/>
              <a:t> order</a:t>
            </a:r>
            <a:endParaRPr lang="en-US" sz="1800" i="1" dirty="0"/>
          </a:p>
        </p:txBody>
      </p:sp>
      <p:sp>
        <p:nvSpPr>
          <p:cNvPr id="8" name="TextBox 7"/>
          <p:cNvSpPr txBox="1"/>
          <p:nvPr/>
        </p:nvSpPr>
        <p:spPr>
          <a:xfrm>
            <a:off x="2485800" y="3880108"/>
            <a:ext cx="3570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Fission Source Distribution</a:t>
            </a:r>
            <a:endParaRPr lang="en-US" dirty="0"/>
          </a:p>
        </p:txBody>
      </p:sp>
      <p:graphicFrame>
        <p:nvGraphicFramePr>
          <p:cNvPr id="14" name="Table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5011318"/>
              </p:ext>
            </p:extLst>
          </p:nvPr>
        </p:nvGraphicFramePr>
        <p:xfrm>
          <a:off x="1894788" y="2346330"/>
          <a:ext cx="7080937" cy="148336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173717"/>
                <a:gridCol w="2355361"/>
                <a:gridCol w="1263484"/>
                <a:gridCol w="1288375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keff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Direct</a:t>
                      </a:r>
                      <a:r>
                        <a:rPr lang="en-US" baseline="0" dirty="0" smtClean="0"/>
                        <a:t> (sweep prec.)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Reference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baseline="0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0.710411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0.710411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is-IS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0.733041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0.733685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0.73368</a:t>
                      </a:r>
                      <a:r>
                        <a:rPr lang="nb-NO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r>
                        <a:rPr lang="en-US" baseline="30000" dirty="0" smtClean="0"/>
                        <a:t>nd</a:t>
                      </a:r>
                      <a:r>
                        <a:rPr lang="en-US" baseline="0" dirty="0" smtClean="0"/>
                        <a:t> order/ 1</a:t>
                      </a:r>
                      <a:r>
                        <a:rPr lang="en-US" baseline="30000" dirty="0" smtClean="0"/>
                        <a:t>st</a:t>
                      </a:r>
                      <a:r>
                        <a:rPr lang="en-US" baseline="0" dirty="0" smtClean="0"/>
                        <a:t> sweep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0.733685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0.73368</a:t>
                      </a:r>
                      <a:r>
                        <a:rPr lang="nb-NO" sz="1800" kern="1200" dirty="0" smtClean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Rectangle 22"/>
          <p:cNvSpPr/>
          <p:nvPr/>
        </p:nvSpPr>
        <p:spPr>
          <a:xfrm>
            <a:off x="334361" y="1029643"/>
            <a:ext cx="8641363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lnSpc>
                <a:spcPct val="13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R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esults using 1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st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order mesh, 2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nd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order mesh, 2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nd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mesh / sweep 1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st</a:t>
            </a:r>
            <a:r>
              <a:rPr lang="en-US" sz="2000" kern="0" dirty="0">
                <a:solidFill>
                  <a:srgbClr val="000000"/>
                </a:solidFill>
                <a:latin typeface="Arial"/>
                <a:ea typeface="ＭＳ Ｐゴシック" charset="0"/>
              </a:rPr>
              <a:t> 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mesh</a:t>
            </a:r>
          </a:p>
          <a:p>
            <a:pPr marL="230188" lvl="0" indent="-230188">
              <a:lnSpc>
                <a:spcPct val="13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Multiplication factor </a:t>
            </a:r>
            <a:endParaRPr lang="en-US" sz="2000" kern="0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  <p:graphicFrame>
        <p:nvGraphicFramePr>
          <p:cNvPr id="26" name="Object 2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9327054"/>
              </p:ext>
            </p:extLst>
          </p:nvPr>
        </p:nvGraphicFramePr>
        <p:xfrm>
          <a:off x="2931899" y="1495496"/>
          <a:ext cx="277812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41" name="Equation" r:id="rId5" imgW="1587500" imgH="393700" progId="Equation.3">
                  <p:embed/>
                </p:oleObj>
              </mc:Choice>
              <mc:Fallback>
                <p:oleObj name="Equation" r:id="rId5" imgW="1587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931899" y="1495496"/>
                        <a:ext cx="277812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52681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787" y="4991311"/>
            <a:ext cx="8529637" cy="1480970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C5G7 is a 2D </a:t>
            </a:r>
            <a:r>
              <a:rPr lang="en-US" dirty="0" err="1" smtClean="0"/>
              <a:t>neutronics</a:t>
            </a:r>
            <a:r>
              <a:rPr lang="en-US" dirty="0" smtClean="0"/>
              <a:t> benchmark, 2x2 assemblies </a:t>
            </a:r>
            <a:r>
              <a:rPr lang="en-US" dirty="0" err="1" smtClean="0"/>
              <a:t>minicore</a:t>
            </a:r>
            <a:r>
              <a:rPr lang="en-US" dirty="0" smtClean="0"/>
              <a:t>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Rattlesnake SAAF-SN solution with up to 4.5 x 10</a:t>
            </a:r>
            <a:r>
              <a:rPr lang="en-US" baseline="30000" dirty="0" smtClean="0"/>
              <a:t>10 </a:t>
            </a:r>
            <a:r>
              <a:rPr lang="en-US" dirty="0" err="1" smtClean="0"/>
              <a:t>DoFs</a:t>
            </a:r>
            <a:r>
              <a:rPr lang="en-US" dirty="0" smtClean="0"/>
              <a:t> (45 billion)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Largest all-in-one </a:t>
            </a:r>
            <a:r>
              <a:rPr lang="en-US" dirty="0" err="1" smtClean="0"/>
              <a:t>PETSc</a:t>
            </a:r>
            <a:r>
              <a:rPr lang="en-US" dirty="0" smtClean="0"/>
              <a:t> system?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</a:t>
            </a:r>
            <a:endParaRPr lang="en-US" b="1" dirty="0" smtClean="0"/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C5G7 Solutions with SAAF-S</a:t>
            </a:r>
            <a:r>
              <a:rPr lang="en-US" baseline="-25000" dirty="0" smtClean="0"/>
              <a:t>N</a:t>
            </a:r>
            <a:endParaRPr lang="en-US" baseline="-25000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11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C5G7-2D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787" y="1270156"/>
            <a:ext cx="5427676" cy="3530541"/>
          </a:xfrm>
          <a:prstGeom prst="rect">
            <a:avLst/>
          </a:prstGeom>
        </p:spPr>
      </p:pic>
      <p:pic>
        <p:nvPicPr>
          <p:cNvPr id="3" name="Picture 2" descr="C5G7-pincell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2199" y="1667635"/>
            <a:ext cx="2019917" cy="172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303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787" y="4679394"/>
            <a:ext cx="8529637" cy="187380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Angular Discretization (# direction): NA=8-64, </a:t>
            </a:r>
            <a:r>
              <a:rPr lang="en-US" dirty="0" err="1" smtClean="0"/>
              <a:t>Np</a:t>
            </a:r>
            <a:r>
              <a:rPr lang="en-US" dirty="0" smtClean="0"/>
              <a:t>=2-5, (1280 directions)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SAAF a coupled system of elliptical equations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K-eigenvalue calculations (forced steady-state) solved via NDA (L</a:t>
            </a:r>
            <a:r>
              <a:rPr lang="en-US" baseline="30000" dirty="0" smtClean="0"/>
              <a:t>-1</a:t>
            </a:r>
            <a:r>
              <a:rPr lang="en-US" dirty="0" smtClean="0"/>
              <a:t> via multiple V-cycles &amp; </a:t>
            </a:r>
            <a:r>
              <a:rPr lang="en-US" dirty="0" err="1" smtClean="0"/>
              <a:t>BoomerAMG</a:t>
            </a:r>
            <a:r>
              <a:rPr lang="en-US" dirty="0" smtClean="0"/>
              <a:t>)</a:t>
            </a:r>
            <a:endParaRPr lang="en-US" b="1" dirty="0" smtClean="0"/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253515" y="727969"/>
            <a:ext cx="8258175" cy="377026"/>
          </a:xfrm>
        </p:spPr>
        <p:txBody>
          <a:bodyPr/>
          <a:lstStyle/>
          <a:p>
            <a:r>
              <a:rPr lang="en-US" dirty="0" smtClean="0"/>
              <a:t>C5G7 Solutions with SAAF-S</a:t>
            </a:r>
            <a:r>
              <a:rPr lang="en-US" baseline="-25000" dirty="0" smtClean="0"/>
              <a:t>N </a:t>
            </a:r>
            <a:r>
              <a:rPr lang="en-US" dirty="0" smtClean="0"/>
              <a:t>- Discretization</a:t>
            </a:r>
            <a:endParaRPr lang="en-US" baseline="-25000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12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4" name="Picture 3" descr="c5g7_discretization_2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891" y="1285937"/>
            <a:ext cx="3511225" cy="3125463"/>
          </a:xfrm>
          <a:prstGeom prst="rect">
            <a:avLst/>
          </a:prstGeom>
        </p:spPr>
      </p:pic>
      <p:pic>
        <p:nvPicPr>
          <p:cNvPr id="6" name="Picture 5" descr="C5G7_discretization-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658" y="1285938"/>
            <a:ext cx="3094421" cy="3043306"/>
          </a:xfrm>
          <a:prstGeom prst="rect">
            <a:avLst/>
          </a:prstGeom>
        </p:spPr>
      </p:pic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5394253"/>
              </p:ext>
            </p:extLst>
          </p:nvPr>
        </p:nvGraphicFramePr>
        <p:xfrm>
          <a:off x="275798" y="1361940"/>
          <a:ext cx="1967076" cy="185420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767216"/>
                <a:gridCol w="1199860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Mesh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</a:t>
                      </a:r>
                      <a:r>
                        <a:rPr lang="en-US" dirty="0" err="1" smtClean="0"/>
                        <a:t>elem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87,108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16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265,577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32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1,033,668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4,216,587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20830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787" y="4869108"/>
            <a:ext cx="8602938" cy="1873806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Reference: MCNP5 Monte Carlo calculation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Nailed the eigenvalue to &lt; 1pcm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Nailed power distribution to &lt; 0.001 %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Efficient execution using &lt; 10h &amp; &lt; 10 (NDA) Picard iterations</a:t>
            </a:r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253515" y="727969"/>
            <a:ext cx="8258175" cy="377026"/>
          </a:xfrm>
        </p:spPr>
        <p:txBody>
          <a:bodyPr/>
          <a:lstStyle/>
          <a:p>
            <a:r>
              <a:rPr lang="en-US" dirty="0" smtClean="0"/>
              <a:t>C5G7 Solutions with SAAF-S</a:t>
            </a:r>
            <a:r>
              <a:rPr lang="en-US" baseline="-25000" dirty="0" smtClean="0"/>
              <a:t>N </a:t>
            </a:r>
            <a:r>
              <a:rPr lang="en-US" dirty="0" smtClean="0"/>
              <a:t>- Results</a:t>
            </a:r>
            <a:endParaRPr lang="en-US" baseline="-25000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13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c5_g7_fission_rate_distribution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68" y="1147408"/>
            <a:ext cx="3543850" cy="293675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46179" y="4084164"/>
            <a:ext cx="36489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i="1" dirty="0" smtClean="0"/>
              <a:t>Fission rate, Second order elements,</a:t>
            </a:r>
          </a:p>
          <a:p>
            <a:r>
              <a:rPr lang="en-US" sz="1800" i="1" dirty="0" smtClean="0"/>
              <a:t>Mesh 32, N</a:t>
            </a:r>
            <a:r>
              <a:rPr lang="en-US" sz="1800" i="1" baseline="-25000" dirty="0" smtClean="0"/>
              <a:t>A</a:t>
            </a:r>
            <a:r>
              <a:rPr lang="en-US" sz="1800" i="1" dirty="0" smtClean="0"/>
              <a:t> = 64, </a:t>
            </a:r>
            <a:r>
              <a:rPr lang="en-US" sz="1800" i="1" dirty="0" err="1" smtClean="0"/>
              <a:t>N</a:t>
            </a:r>
            <a:r>
              <a:rPr lang="en-US" sz="1800" i="1" baseline="-25000" dirty="0" err="1" smtClean="0"/>
              <a:t>p</a:t>
            </a:r>
            <a:r>
              <a:rPr lang="en-US" sz="1800" i="1" dirty="0" smtClean="0"/>
              <a:t>=4 </a:t>
            </a:r>
            <a:endParaRPr lang="en-US" sz="1800" i="1" dirty="0"/>
          </a:p>
        </p:txBody>
      </p:sp>
      <p:graphicFrame>
        <p:nvGraphicFramePr>
          <p:cNvPr id="13" name="Table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3023367"/>
              </p:ext>
            </p:extLst>
          </p:nvPr>
        </p:nvGraphicFramePr>
        <p:xfrm>
          <a:off x="4460816" y="1188215"/>
          <a:ext cx="3713836" cy="28651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2761886"/>
                <a:gridCol w="951950"/>
              </a:tblGrid>
              <a:tr h="370840">
                <a:tc gridSpan="2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Notable</a:t>
                      </a:r>
                      <a:r>
                        <a:rPr lang="en-US" baseline="0" dirty="0" smtClean="0"/>
                        <a:t> Results</a:t>
                      </a:r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Error </a:t>
                      </a:r>
                      <a:r>
                        <a:rPr lang="en-US" dirty="0" err="1" smtClean="0"/>
                        <a:t>k</a:t>
                      </a:r>
                      <a:r>
                        <a:rPr lang="en-US" baseline="-25000" dirty="0" err="1" smtClean="0"/>
                        <a:t>eff</a:t>
                      </a:r>
                      <a:r>
                        <a:rPr lang="en-US" baseline="-25000" dirty="0" smtClean="0"/>
                        <a:t> </a:t>
                      </a:r>
                      <a:r>
                        <a:rPr lang="en-US" dirty="0" smtClean="0"/>
                        <a:t>(%)</a:t>
                      </a:r>
                      <a:endParaRPr lang="en-US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&lt;10</a:t>
                      </a:r>
                      <a:r>
                        <a:rPr lang="en-US" baseline="30000" dirty="0" smtClean="0"/>
                        <a:t>-3 </a:t>
                      </a:r>
                      <a:r>
                        <a:rPr lang="en-US" baseline="0" dirty="0" smtClean="0"/>
                        <a:t>%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Avg. Pin Power 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0.004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RMS</a:t>
                      </a:r>
                      <a:r>
                        <a:rPr lang="en-US" baseline="0" dirty="0" smtClean="0"/>
                        <a:t> Pin Power </a:t>
                      </a:r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&lt;</a:t>
                      </a:r>
                      <a:r>
                        <a:rPr lang="en-US" baseline="0" dirty="0" smtClean="0"/>
                        <a:t> 0.001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Mean Rel. Pin</a:t>
                      </a:r>
                      <a:r>
                        <a:rPr lang="en-US" baseline="0" dirty="0" smtClean="0"/>
                        <a:t> power </a:t>
                      </a:r>
                      <a:r>
                        <a:rPr lang="en-US" dirty="0" smtClean="0"/>
                        <a:t>(%)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0.005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# Picard NDA iterations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~7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Runtime</a:t>
                      </a:r>
                      <a:r>
                        <a:rPr lang="en-US" baseline="0" dirty="0" smtClean="0"/>
                        <a:t> (45 billion </a:t>
                      </a:r>
                      <a:r>
                        <a:rPr lang="en-US" baseline="0" dirty="0" err="1" smtClean="0"/>
                        <a:t>DoFs</a:t>
                      </a:r>
                      <a:r>
                        <a:rPr lang="en-US" baseline="0" dirty="0" smtClean="0"/>
                        <a:t>)</a:t>
                      </a:r>
                    </a:p>
                    <a:p>
                      <a:pPr algn="ctr"/>
                      <a:r>
                        <a:rPr lang="en-US" dirty="0" smtClean="0"/>
                        <a:t>(2376 CPUs)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5.6 h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63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372787" y="1326284"/>
            <a:ext cx="8529637" cy="534987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Rattlesnake is a </a:t>
            </a:r>
            <a:r>
              <a:rPr lang="en-US" dirty="0" err="1" smtClean="0"/>
              <a:t>LibMesh</a:t>
            </a:r>
            <a:r>
              <a:rPr lang="en-US" dirty="0" smtClean="0"/>
              <a:t>/MOOSE based radiation transport solver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Designed for multiphysics applications &amp; unique coupling capabilities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Strong focus on transient capabilities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Unique examples in this talk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Effective &amp; flexible NDA method &amp; application to C5G7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Second order sweep capabilities (novel approach)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Largest (?) </a:t>
            </a:r>
            <a:r>
              <a:rPr lang="en-US" dirty="0" err="1" smtClean="0"/>
              <a:t>PETSc</a:t>
            </a:r>
            <a:r>
              <a:rPr lang="en-US" dirty="0" smtClean="0"/>
              <a:t> system ever solver in SAAF-S</a:t>
            </a:r>
            <a:r>
              <a:rPr lang="en-US" baseline="-25000" dirty="0" smtClean="0"/>
              <a:t>N</a:t>
            </a:r>
            <a:r>
              <a:rPr lang="en-US" dirty="0" smtClean="0"/>
              <a:t> C5G7 solution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Unique challenges: solve highly specialized, huge systems in a general framework!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</a:t>
            </a:r>
            <a:endParaRPr lang="en-US" b="1" dirty="0" smtClean="0"/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14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69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The Radiation Transport Equation (RTE)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2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2" name="Picture 1" descr="rad_transport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2204" y="1891832"/>
            <a:ext cx="3796749" cy="2542466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2913" y="1314256"/>
            <a:ext cx="8529637" cy="534987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Describes transport of uncharged particles (neutrons, photons) in a host medium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Phase space 7-dimensional! Space (3), energy (1),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direction of motion (3), time (1) 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Solve for angular flux </a:t>
            </a:r>
            <a:r>
              <a:rPr lang="en-US" dirty="0" err="1" smtClean="0"/>
              <a:t>ψ</a:t>
            </a:r>
            <a:r>
              <a:rPr lang="en-US" dirty="0" smtClean="0"/>
              <a:t> (speed * neutron density),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typically # </a:t>
            </a:r>
            <a:r>
              <a:rPr lang="en-US" dirty="0" err="1" smtClean="0"/>
              <a:t>DoFs</a:t>
            </a:r>
            <a:r>
              <a:rPr lang="en-US" dirty="0" smtClean="0"/>
              <a:t> high</a:t>
            </a:r>
          </a:p>
          <a:p>
            <a:pPr marL="0" indent="0">
              <a:lnSpc>
                <a:spcPct val="110000"/>
              </a:lnSpc>
              <a:buNone/>
            </a:pPr>
            <a:endParaRPr lang="en-US" dirty="0"/>
          </a:p>
          <a:p>
            <a:pPr marL="0" indent="0">
              <a:lnSpc>
                <a:spcPct val="110000"/>
              </a:lnSpc>
              <a:buNone/>
            </a:pPr>
            <a:endParaRPr lang="en-US" dirty="0" smtClean="0"/>
          </a:p>
          <a:p>
            <a:pPr>
              <a:lnSpc>
                <a:spcPct val="110000"/>
              </a:lnSpc>
            </a:pPr>
            <a:r>
              <a:rPr lang="en-US" dirty="0" smtClean="0"/>
              <a:t>Linear </a:t>
            </a:r>
            <a:r>
              <a:rPr lang="en-US" dirty="0" err="1" smtClean="0"/>
              <a:t>integro</a:t>
            </a:r>
            <a:r>
              <a:rPr lang="en-US" dirty="0" smtClean="0"/>
              <a:t>-differential equation, first order, hyperbolic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Nonlinearity comes from coupling: cross sections depend on temperatures, density changes etc.</a:t>
            </a:r>
          </a:p>
        </p:txBody>
      </p:sp>
      <p:graphicFrame>
        <p:nvGraphicFramePr>
          <p:cNvPr id="3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4458288"/>
              </p:ext>
            </p:extLst>
          </p:nvPr>
        </p:nvGraphicFramePr>
        <p:xfrm>
          <a:off x="676275" y="3994150"/>
          <a:ext cx="7677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5" name="Equation" r:id="rId5" imgW="5118100" imgH="457200" progId="Equation.3">
                  <p:embed/>
                </p:oleObj>
              </mc:Choice>
              <mc:Fallback>
                <p:oleObj name="Equation" r:id="rId5" imgW="51181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6275" y="3994150"/>
                        <a:ext cx="767715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92020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Alternative Forms of the RTE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3</a:t>
            </a:fld>
            <a:endParaRPr lang="en-US" sz="1400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42913" y="1314256"/>
            <a:ext cx="8529637" cy="5349874"/>
          </a:xfrm>
        </p:spPr>
        <p:txBody>
          <a:bodyPr/>
          <a:lstStyle/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Diffusion approximation: </a:t>
            </a:r>
          </a:p>
          <a:p>
            <a:pPr marL="911225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Approximation of transport equation =&gt; linearly anisotropic</a:t>
            </a:r>
          </a:p>
          <a:p>
            <a:pPr marL="911225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Diffusion type equation for each energy group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SAAF equations: </a:t>
            </a:r>
          </a:p>
          <a:p>
            <a:pPr marL="911225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form of the transport equation</a:t>
            </a:r>
          </a:p>
          <a:p>
            <a:pPr marL="911225" lvl="1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Elliptical set of equation (as opposed to hyperbolic)</a:t>
            </a:r>
          </a:p>
          <a:p>
            <a:pPr marL="454025" lvl="1" indent="0">
              <a:lnSpc>
                <a:spcPct val="110000"/>
              </a:lnSpc>
              <a:buNone/>
            </a:pPr>
            <a:r>
              <a:rPr lang="en-US" dirty="0" smtClean="0"/>
              <a:t> 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r>
              <a:rPr lang="en-US" dirty="0" smtClean="0"/>
              <a:t>Operator Notation:</a:t>
            </a:r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dirty="0" smtClean="0"/>
          </a:p>
          <a:p>
            <a:pPr marL="457200" indent="-457200">
              <a:lnSpc>
                <a:spcPct val="110000"/>
              </a:lnSpc>
              <a:buFont typeface="+mj-lt"/>
              <a:buAutoNum type="arabicPeriod"/>
            </a:pP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6649018"/>
              </p:ext>
            </p:extLst>
          </p:nvPr>
        </p:nvGraphicFramePr>
        <p:xfrm>
          <a:off x="3598026" y="4625955"/>
          <a:ext cx="2378075" cy="688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44" name="Equation" r:id="rId4" imgW="1358900" imgH="393700" progId="Equation.3">
                  <p:embed/>
                </p:oleObj>
              </mc:Choice>
              <mc:Fallback>
                <p:oleObj name="Equation" r:id="rId4" imgW="13589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98026" y="4625955"/>
                        <a:ext cx="2378075" cy="688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Rectangle 1"/>
          <p:cNvSpPr/>
          <p:nvPr/>
        </p:nvSpPr>
        <p:spPr bwMode="auto">
          <a:xfrm>
            <a:off x="4999338" y="4849364"/>
            <a:ext cx="184536" cy="282244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76652" y="5426911"/>
            <a:ext cx="2042747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>
                <a:solidFill>
                  <a:srgbClr val="008000"/>
                </a:solidFill>
              </a:rPr>
              <a:t>Streaming &amp; Collision</a:t>
            </a:r>
          </a:p>
          <a:p>
            <a:r>
              <a:rPr lang="en-US" sz="1600" dirty="0" smtClean="0">
                <a:solidFill>
                  <a:srgbClr val="008000"/>
                </a:solidFill>
              </a:rPr>
              <a:t>Lower triangular</a:t>
            </a:r>
            <a:endParaRPr lang="en-US" sz="1600" dirty="0">
              <a:solidFill>
                <a:srgbClr val="008000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4594581" y="5380745"/>
            <a:ext cx="10678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/>
              <a:t> </a:t>
            </a:r>
            <a:r>
              <a:rPr lang="en-US" sz="1600" dirty="0" smtClean="0">
                <a:solidFill>
                  <a:srgbClr val="FF0000"/>
                </a:solidFill>
              </a:rPr>
              <a:t>Scattering</a:t>
            </a:r>
            <a:endParaRPr lang="en-US" sz="1600" dirty="0">
              <a:solidFill>
                <a:srgbClr val="FF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59275" y="5380745"/>
            <a:ext cx="77767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FF"/>
                </a:solidFill>
              </a:rPr>
              <a:t>Fission</a:t>
            </a:r>
            <a:endParaRPr lang="en-US" sz="1600" dirty="0">
              <a:solidFill>
                <a:srgbClr val="0000FF"/>
              </a:solidFill>
            </a:endParaRPr>
          </a:p>
        </p:txBody>
      </p:sp>
      <p:sp>
        <p:nvSpPr>
          <p:cNvPr id="13" name="Rectangle 12"/>
          <p:cNvSpPr/>
          <p:nvPr/>
        </p:nvSpPr>
        <p:spPr bwMode="auto">
          <a:xfrm>
            <a:off x="4410045" y="4849715"/>
            <a:ext cx="184536" cy="282244"/>
          </a:xfrm>
          <a:prstGeom prst="rect">
            <a:avLst/>
          </a:prstGeom>
          <a:noFill/>
          <a:ln w="9525" cap="flat" cmpd="sng" algn="ctr">
            <a:solidFill>
              <a:srgbClr val="008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559275" y="4849364"/>
            <a:ext cx="184536" cy="282244"/>
          </a:xfrm>
          <a:prstGeom prst="rect">
            <a:avLst/>
          </a:prstGeom>
          <a:noFill/>
          <a:ln w="9525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solidFill>
                  <a:srgbClr val="0000FF"/>
                </a:solidFill>
              </a:ln>
              <a:solidFill>
                <a:srgbClr val="0000FF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26529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345218" y="768095"/>
            <a:ext cx="8258175" cy="377026"/>
          </a:xfrm>
        </p:spPr>
        <p:txBody>
          <a:bodyPr/>
          <a:lstStyle/>
          <a:p>
            <a:r>
              <a:rPr lang="en-US" dirty="0" smtClean="0"/>
              <a:t>Rattlesnake Applications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4</a:t>
            </a:fld>
            <a:endParaRPr lang="en-US" sz="1400" dirty="0"/>
          </a:p>
        </p:txBody>
      </p:sp>
      <p:pic>
        <p:nvPicPr>
          <p:cNvPr id="16" name="Picture 15" descr="pwr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50" y="2286778"/>
            <a:ext cx="3141924" cy="3682188"/>
          </a:xfrm>
          <a:prstGeom prst="rect">
            <a:avLst/>
          </a:prstGeom>
        </p:spPr>
      </p:pic>
      <p:pic>
        <p:nvPicPr>
          <p:cNvPr id="18" name="Picture 17" descr="Serrta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809" y="4462330"/>
            <a:ext cx="2957226" cy="2090870"/>
          </a:xfrm>
          <a:prstGeom prst="rect">
            <a:avLst/>
          </a:prstGeom>
        </p:spPr>
      </p:pic>
      <p:pic>
        <p:nvPicPr>
          <p:cNvPr id="19" name="Picture 18" descr="fuel_performanc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3414" y="2181372"/>
            <a:ext cx="2080586" cy="4494066"/>
          </a:xfrm>
          <a:prstGeom prst="rect">
            <a:avLst/>
          </a:prstGeom>
        </p:spPr>
      </p:pic>
      <p:pic>
        <p:nvPicPr>
          <p:cNvPr id="20" name="Picture 19" descr="treat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1975" y="2286778"/>
            <a:ext cx="3259299" cy="2017403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244950" y="1394932"/>
            <a:ext cx="32337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PWR: BEAVRs benchmark</a:t>
            </a:r>
          </a:p>
          <a:p>
            <a:r>
              <a:rPr lang="en-US" sz="2000" i="1" dirty="0" smtClean="0"/>
              <a:t>RMS: 4% (OPENMC: 5.4%)</a:t>
            </a:r>
            <a:endParaRPr lang="en-US" sz="2000" i="1" dirty="0"/>
          </a:p>
        </p:txBody>
      </p:sp>
      <p:sp>
        <p:nvSpPr>
          <p:cNvPr id="24" name="TextBox 23"/>
          <p:cNvSpPr txBox="1"/>
          <p:nvPr/>
        </p:nvSpPr>
        <p:spPr>
          <a:xfrm>
            <a:off x="3612387" y="1388051"/>
            <a:ext cx="315635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TREAT transient analysis &amp;</a:t>
            </a:r>
          </a:p>
          <a:p>
            <a:r>
              <a:rPr lang="en-US" sz="2000" i="1" dirty="0"/>
              <a:t>e</a:t>
            </a:r>
            <a:r>
              <a:rPr lang="en-US" sz="2000" i="1" dirty="0" smtClean="0"/>
              <a:t>xperiment modeling</a:t>
            </a:r>
            <a:endParaRPr lang="en-US" sz="2000" i="1" dirty="0"/>
          </a:p>
        </p:txBody>
      </p:sp>
      <p:sp>
        <p:nvSpPr>
          <p:cNvPr id="25" name="TextBox 24"/>
          <p:cNvSpPr txBox="1"/>
          <p:nvPr/>
        </p:nvSpPr>
        <p:spPr>
          <a:xfrm>
            <a:off x="7063414" y="1391913"/>
            <a:ext cx="167382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i="1" dirty="0" smtClean="0"/>
              <a:t>Drive Fuel</a:t>
            </a:r>
          </a:p>
          <a:p>
            <a:r>
              <a:rPr lang="en-US" sz="2000" i="1" dirty="0" smtClean="0"/>
              <a:t>Performance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2734877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345218" y="768095"/>
            <a:ext cx="8258175" cy="377026"/>
          </a:xfrm>
        </p:spPr>
        <p:txBody>
          <a:bodyPr/>
          <a:lstStyle/>
          <a:p>
            <a:r>
              <a:rPr lang="en-US" dirty="0" smtClean="0"/>
              <a:t>Transient-15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5</a:t>
            </a:fld>
            <a:endParaRPr lang="en-US" sz="1400" dirty="0"/>
          </a:p>
        </p:txBody>
      </p:sp>
      <p:pic>
        <p:nvPicPr>
          <p:cNvPr id="14" name="Picture 13" descr="treat-15-transient.gif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1517" y="762739"/>
            <a:ext cx="4560166" cy="5901391"/>
          </a:xfrm>
          <a:prstGeom prst="rect">
            <a:avLst/>
          </a:prstGeom>
        </p:spPr>
      </p:pic>
      <p:sp>
        <p:nvSpPr>
          <p:cNvPr id="17" name="Content Placeholder 2"/>
          <p:cNvSpPr>
            <a:spLocks noGrp="1"/>
          </p:cNvSpPr>
          <p:nvPr>
            <p:ph idx="1"/>
          </p:nvPr>
        </p:nvSpPr>
        <p:spPr>
          <a:xfrm>
            <a:off x="442913" y="1314256"/>
            <a:ext cx="8529637" cy="534987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TREAT: transient reactor for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 fuel testing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Graphite with tiny fuel particles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Experiment contains tested fuel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Insert reactivity =&gt; power increase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 </a:t>
            </a:r>
            <a:r>
              <a:rPr lang="en-US" dirty="0" smtClean="0"/>
              <a:t>   (10-20 GW)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Thermal shift kill reactor power</a:t>
            </a:r>
          </a:p>
        </p:txBody>
      </p:sp>
    </p:spTree>
    <p:extLst>
      <p:ext uri="{BB962C8B-B14F-4D97-AF65-F5344CB8AC3E}">
        <p14:creationId xmlns:p14="http://schemas.microsoft.com/office/powerpoint/2010/main" val="2883929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214312" y="715110"/>
            <a:ext cx="8258175" cy="377026"/>
          </a:xfrm>
        </p:spPr>
        <p:txBody>
          <a:bodyPr/>
          <a:lstStyle/>
          <a:p>
            <a:r>
              <a:rPr lang="en-US" dirty="0" smtClean="0"/>
              <a:t>Why is Rattlesnake different?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6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402323966"/>
              </p:ext>
            </p:extLst>
          </p:nvPr>
        </p:nvGraphicFramePr>
        <p:xfrm>
          <a:off x="4712655" y="1198553"/>
          <a:ext cx="4285944" cy="223735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1682457"/>
              </p:ext>
            </p:extLst>
          </p:nvPr>
        </p:nvGraphicFramePr>
        <p:xfrm>
          <a:off x="366712" y="3738880"/>
          <a:ext cx="8489794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44897"/>
                <a:gridCol w="424489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Rattlesnake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/>
                        <a:t>Standard transport </a:t>
                      </a:r>
                      <a:r>
                        <a:rPr lang="en-US" sz="1600" dirty="0" smtClean="0"/>
                        <a:t>code</a:t>
                      </a:r>
                      <a:endParaRPr lang="en-US" sz="16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Built on </a:t>
                      </a:r>
                      <a:r>
                        <a:rPr lang="en-US" sz="1600" dirty="0" err="1" smtClean="0">
                          <a:solidFill>
                            <a:srgbClr val="008000"/>
                          </a:solidFill>
                        </a:rPr>
                        <a:t>LibMesh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Custom spatial discretization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Natural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 coupling with MOOSE apps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Customized via (fragile) interface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Full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 Newton, Picard, loose coupling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Loose coupling or Picard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Material properties evaluated at </a:t>
                      </a:r>
                      <a:r>
                        <a:rPr lang="en-US" sz="1600" dirty="0" err="1" smtClean="0">
                          <a:solidFill>
                            <a:srgbClr val="008000"/>
                          </a:solidFill>
                        </a:rPr>
                        <a:t>Qps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Constant element properties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2</a:t>
                      </a:r>
                      <a:r>
                        <a:rPr lang="en-US" sz="1600" baseline="30000" dirty="0" smtClean="0">
                          <a:solidFill>
                            <a:srgbClr val="008000"/>
                          </a:solidFill>
                        </a:rPr>
                        <a:t>nd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 order mixed mesh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fully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 supported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600" baseline="30000" dirty="0" smtClean="0">
                          <a:solidFill>
                            <a:srgbClr val="FF0000"/>
                          </a:solidFill>
                        </a:rPr>
                        <a:t>st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order mesh, one or few element types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Inherits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 </a:t>
                      </a:r>
                      <a:r>
                        <a:rPr lang="en-US" sz="1600" baseline="0" dirty="0" err="1" smtClean="0">
                          <a:solidFill>
                            <a:srgbClr val="008000"/>
                          </a:solidFill>
                        </a:rPr>
                        <a:t>timestepping</a:t>
                      </a:r>
                      <a:r>
                        <a:rPr lang="en-US" sz="1600" baseline="0" dirty="0" smtClean="0">
                          <a:solidFill>
                            <a:srgbClr val="008000"/>
                          </a:solidFill>
                        </a:rPr>
                        <a:t>, AMR etc.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Usually focused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on transport only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FF0000"/>
                          </a:solidFill>
                        </a:rPr>
                        <a:t>Framework</a:t>
                      </a:r>
                      <a:r>
                        <a:rPr lang="en-US" sz="1600" baseline="0" dirty="0" smtClean="0">
                          <a:solidFill>
                            <a:srgbClr val="FF0000"/>
                          </a:solidFill>
                        </a:rPr>
                        <a:t> performance penalty</a:t>
                      </a:r>
                      <a:endParaRPr lang="en-US" sz="16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 smtClean="0">
                          <a:solidFill>
                            <a:srgbClr val="008000"/>
                          </a:solidFill>
                        </a:rPr>
                        <a:t>Streamlined</a:t>
                      </a:r>
                      <a:endParaRPr lang="en-US" sz="1600" dirty="0">
                        <a:solidFill>
                          <a:srgbClr val="008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9" name="godiva_compressed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63600" y="1181036"/>
            <a:ext cx="3340100" cy="250507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214312" y="1092136"/>
            <a:ext cx="1819228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i="1" dirty="0" smtClean="0"/>
              <a:t>Oscillating Godiva</a:t>
            </a:r>
          </a:p>
          <a:p>
            <a:r>
              <a:rPr lang="en-US" sz="1600" i="1" dirty="0" smtClean="0"/>
              <a:t>Experiment</a:t>
            </a:r>
            <a:endParaRPr lang="en-US" sz="1600" i="1" dirty="0"/>
          </a:p>
        </p:txBody>
      </p:sp>
    </p:spTree>
    <p:extLst>
      <p:ext uri="{BB962C8B-B14F-4D97-AF65-F5344CB8AC3E}">
        <p14:creationId xmlns:p14="http://schemas.microsoft.com/office/powerpoint/2010/main" val="2722158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ontent Placeholder 1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73134172"/>
              </p:ext>
            </p:extLst>
          </p:nvPr>
        </p:nvGraphicFramePr>
        <p:xfrm>
          <a:off x="4586605" y="1528638"/>
          <a:ext cx="4490720" cy="23595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Flexible </a:t>
            </a:r>
            <a:r>
              <a:rPr lang="en-US" dirty="0" smtClean="0"/>
              <a:t>Nonlinear Diffusion Acceleration (NDA)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7</a:t>
            </a:fld>
            <a:endParaRPr lang="en-US" sz="14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436685"/>
              </p:ext>
            </p:extLst>
          </p:nvPr>
        </p:nvGraphicFramePr>
        <p:xfrm>
          <a:off x="1591945" y="1837049"/>
          <a:ext cx="2200275" cy="84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461" name="Equation" r:id="rId9" imgW="1257300" imgH="482600" progId="Equation.3">
                  <p:embed/>
                </p:oleObj>
              </mc:Choice>
              <mc:Fallback>
                <p:oleObj name="Equation" r:id="rId9" imgW="12573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91945" y="1837049"/>
                        <a:ext cx="2200275" cy="844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 bwMode="auto">
          <a:xfrm>
            <a:off x="4586606" y="1326313"/>
            <a:ext cx="4138930" cy="2785373"/>
          </a:xfrm>
          <a:prstGeom prst="rect">
            <a:avLst/>
          </a:prstGeom>
          <a:noFill/>
          <a:ln w="190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178763" y="4111686"/>
            <a:ext cx="32316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 smtClean="0">
                <a:solidFill>
                  <a:srgbClr val="0000FF"/>
                </a:solidFill>
              </a:rPr>
              <a:t>Picard iteration scheme</a:t>
            </a:r>
            <a:endParaRPr lang="en-US" i="1" dirty="0">
              <a:solidFill>
                <a:srgbClr val="0000FF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818171" y="1359361"/>
            <a:ext cx="18709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Evaluate extra terms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0573" y="3718889"/>
            <a:ext cx="136397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 smtClean="0">
                <a:solidFill>
                  <a:srgbClr val="000000"/>
                </a:solidFill>
              </a:rPr>
              <a:t>Update source</a:t>
            </a:r>
            <a:endParaRPr lang="en-US" sz="1600" dirty="0">
              <a:solidFill>
                <a:srgbClr val="000000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51472" y="1359361"/>
            <a:ext cx="7685088" cy="556733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30188" lvl="0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Transport Update</a:t>
            </a:r>
          </a:p>
          <a:p>
            <a:pPr marL="230188" lvl="0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endParaRPr lang="en-US" sz="2000" kern="0" dirty="0" smtClean="0">
              <a:solidFill>
                <a:srgbClr val="000000"/>
              </a:solidFill>
              <a:latin typeface="Arial"/>
              <a:ea typeface="ＭＳ Ｐゴシック" charset="0"/>
            </a:endParaRPr>
          </a:p>
          <a:p>
            <a:pPr marL="230188" lvl="0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endParaRPr lang="en-US" sz="2000" kern="0" dirty="0" smtClean="0">
              <a:solidFill>
                <a:srgbClr val="000000"/>
              </a:solidFill>
              <a:latin typeface="Arial"/>
              <a:ea typeface="ＭＳ Ｐゴシック" charset="0"/>
            </a:endParaRPr>
          </a:p>
          <a:p>
            <a:pPr marL="230188" lvl="0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L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-1 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computed via</a:t>
            </a:r>
          </a:p>
          <a:p>
            <a:pPr marL="687388" lvl="1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transport sweep (1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st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order)</a:t>
            </a:r>
          </a:p>
          <a:p>
            <a:pPr marL="687388" lvl="1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err="1" smtClean="0">
                <a:solidFill>
                  <a:srgbClr val="000000"/>
                </a:solidFill>
                <a:latin typeface="Arial"/>
                <a:ea typeface="ＭＳ Ｐゴシック" charset="0"/>
              </a:rPr>
              <a:t>BoomerAMG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V-cycles (SAAF)</a:t>
            </a:r>
          </a:p>
          <a:p>
            <a:pPr marL="230188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Flexible 1</a:t>
            </a:r>
            <a:r>
              <a:rPr lang="en-US" sz="2000" kern="0" baseline="3000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st</a:t>
            </a: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 order NDA method</a:t>
            </a:r>
          </a:p>
          <a:p>
            <a:pPr marL="687388" lvl="1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Transport: DGFEM discretization</a:t>
            </a:r>
          </a:p>
          <a:p>
            <a:pPr marL="687388" lvl="1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Diffusion: interior penalty DGFEM (advantage: linear/quadratic expansion)</a:t>
            </a:r>
          </a:p>
          <a:p>
            <a:pPr marL="230188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r>
              <a:rPr lang="en-US" sz="2000" kern="0" dirty="0" smtClean="0">
                <a:solidFill>
                  <a:srgbClr val="000000"/>
                </a:solidFill>
                <a:latin typeface="Arial"/>
                <a:ea typeface="ＭＳ Ｐゴシック" charset="0"/>
              </a:rPr>
              <a:t>Allows transport &amp; diffusion shape functions &amp; mesh to be different</a:t>
            </a:r>
          </a:p>
          <a:p>
            <a:pPr marL="687388" lvl="1" indent="-230188">
              <a:lnSpc>
                <a:spcPct val="110000"/>
              </a:lnSpc>
              <a:spcBef>
                <a:spcPct val="40000"/>
              </a:spcBef>
              <a:buClr>
                <a:srgbClr val="8B9E6C"/>
              </a:buClr>
              <a:buFontTx/>
              <a:buChar char="•"/>
            </a:pPr>
            <a:endParaRPr lang="en-US" sz="2000" kern="0" baseline="30000" dirty="0">
              <a:solidFill>
                <a:srgbClr val="000000"/>
              </a:solidFill>
              <a:latin typeface="Arial"/>
              <a:ea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0003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71451" y="1203326"/>
            <a:ext cx="8529637" cy="5349874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Flexibility from FEM Projection &amp; Prolongation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C5G7 with pin-cell homogenized diffusion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Results: Flexible NDA better than standard for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 pin-cell homogenized diffusion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 smtClean="0"/>
              <a:t>  </a:t>
            </a:r>
            <a:endParaRPr lang="en-US" b="1" dirty="0" smtClean="0"/>
          </a:p>
        </p:txBody>
      </p:sp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804010"/>
            <a:ext cx="8258175" cy="377026"/>
          </a:xfrm>
        </p:spPr>
        <p:txBody>
          <a:bodyPr/>
          <a:lstStyle/>
          <a:p>
            <a:r>
              <a:rPr lang="en-US" dirty="0" smtClean="0"/>
              <a:t>Flexible NDA – 2 (Example)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8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 descr="c5g7_assembly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51" y="822326"/>
            <a:ext cx="2641324" cy="2651641"/>
          </a:xfrm>
          <a:prstGeom prst="rect">
            <a:avLst/>
          </a:prstGeom>
        </p:spPr>
      </p:pic>
      <p:pic>
        <p:nvPicPr>
          <p:cNvPr id="4" name="Picture 3" descr="c5g7_convergence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613" y="3182356"/>
            <a:ext cx="3375604" cy="3002544"/>
          </a:xfrm>
          <a:prstGeom prst="rect">
            <a:avLst/>
          </a:prstGeom>
        </p:spPr>
      </p:pic>
      <p:sp>
        <p:nvSpPr>
          <p:cNvPr id="7" name="Down Arrow 6"/>
          <p:cNvSpPr/>
          <p:nvPr/>
        </p:nvSpPr>
        <p:spPr bwMode="auto">
          <a:xfrm>
            <a:off x="7461250" y="3512067"/>
            <a:ext cx="241300" cy="279400"/>
          </a:xfrm>
          <a:prstGeom prst="down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7778286"/>
              </p:ext>
            </p:extLst>
          </p:nvPr>
        </p:nvGraphicFramePr>
        <p:xfrm>
          <a:off x="290513" y="3227812"/>
          <a:ext cx="2441100" cy="1112520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919802"/>
                <a:gridCol w="678180"/>
                <a:gridCol w="843118"/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NDA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CMFD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Fine 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cs-CZ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Coarse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nb-NO" sz="18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</a:t>
                      </a:r>
                      <a:endParaRPr 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 descr="homogenized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1851" y="3888859"/>
            <a:ext cx="2641323" cy="2664341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6107217" y="673100"/>
            <a:ext cx="0" cy="61849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2453005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9"/>
          <p:cNvSpPr>
            <a:spLocks noGrp="1" noChangeArrowheads="1"/>
          </p:cNvSpPr>
          <p:nvPr>
            <p:ph type="title"/>
          </p:nvPr>
        </p:nvSpPr>
        <p:spPr>
          <a:xfrm>
            <a:off x="442913" y="703751"/>
            <a:ext cx="8258175" cy="377026"/>
          </a:xfrm>
        </p:spPr>
        <p:txBody>
          <a:bodyPr/>
          <a:lstStyle/>
          <a:p>
            <a:r>
              <a:rPr lang="en-US" dirty="0" smtClean="0"/>
              <a:t>Second Order Sweeps - 1</a:t>
            </a:r>
            <a:endParaRPr lang="en-US" dirty="0"/>
          </a:p>
        </p:txBody>
      </p:sp>
      <p:sp>
        <p:nvSpPr>
          <p:cNvPr id="12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159B56AC-B853-422C-8D1E-2348F67AF7FB}" type="slidenum">
              <a:rPr lang="en-US"/>
              <a:pPr>
                <a:defRPr/>
              </a:pPr>
              <a:t>9</a:t>
            </a:fld>
            <a:endParaRPr lang="en-US" sz="1400" dirty="0"/>
          </a:p>
        </p:txBody>
      </p:sp>
      <p:sp>
        <p:nvSpPr>
          <p:cNvPr id="6186" name="Oval 42"/>
          <p:cNvSpPr>
            <a:spLocks noChangeArrowheads="1"/>
          </p:cNvSpPr>
          <p:nvPr/>
        </p:nvSpPr>
        <p:spPr bwMode="auto">
          <a:xfrm>
            <a:off x="5346700" y="1522413"/>
            <a:ext cx="1657350" cy="1006475"/>
          </a:xfrm>
          <a:prstGeom prst="ellipse">
            <a:avLst/>
          </a:prstGeom>
          <a:noFill/>
          <a:ln w="12700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3" name="Picture 2" descr="two_annuli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10" y="1266156"/>
            <a:ext cx="4420562" cy="2172677"/>
          </a:xfrm>
          <a:prstGeom prst="rect">
            <a:avLst/>
          </a:prstGeom>
        </p:spPr>
      </p:pic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344112" y="4281734"/>
            <a:ext cx="8708977" cy="2248428"/>
          </a:xfrm>
        </p:spPr>
        <p:txBody>
          <a:bodyPr/>
          <a:lstStyle/>
          <a:p>
            <a:pPr>
              <a:lnSpc>
                <a:spcPct val="110000"/>
              </a:lnSpc>
            </a:pPr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 mesh: edges are not straight lines but 2</a:t>
            </a:r>
            <a:r>
              <a:rPr lang="en-US" baseline="30000" dirty="0" smtClean="0"/>
              <a:t>nd</a:t>
            </a:r>
            <a:r>
              <a:rPr lang="en-US" dirty="0" smtClean="0"/>
              <a:t> order curves</a:t>
            </a:r>
            <a:endParaRPr lang="en-US" dirty="0"/>
          </a:p>
          <a:p>
            <a:pPr>
              <a:lnSpc>
                <a:spcPct val="110000"/>
              </a:lnSpc>
            </a:pPr>
            <a:r>
              <a:rPr lang="en-US" dirty="0" smtClean="0"/>
              <a:t>Highly beneficial for typical light water reactor geometries (pin/cladding)</a:t>
            </a:r>
          </a:p>
          <a:p>
            <a:pPr>
              <a:lnSpc>
                <a:spcPct val="110000"/>
              </a:lnSpc>
            </a:pPr>
            <a:r>
              <a:rPr lang="en-US" dirty="0" smtClean="0"/>
              <a:t>Ideas: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GMRES solution on 2</a:t>
            </a:r>
            <a:r>
              <a:rPr lang="en-US" baseline="30000" dirty="0" smtClean="0"/>
              <a:t>nd</a:t>
            </a:r>
            <a:r>
              <a:rPr lang="en-US" dirty="0" smtClean="0"/>
              <a:t> mesh; precondition with sweep on 1</a:t>
            </a:r>
            <a:r>
              <a:rPr lang="en-US" baseline="30000" dirty="0" smtClean="0"/>
              <a:t>st</a:t>
            </a:r>
            <a:r>
              <a:rPr lang="en-US" dirty="0" smtClean="0"/>
              <a:t> mesh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Use NDA [diffusion &amp; transport source], sweep on 1</a:t>
            </a:r>
            <a:r>
              <a:rPr lang="en-US" baseline="30000" dirty="0" smtClean="0"/>
              <a:t>st</a:t>
            </a:r>
            <a:r>
              <a:rPr lang="en-US" dirty="0" smtClean="0"/>
              <a:t> mesh </a:t>
            </a:r>
          </a:p>
          <a:p>
            <a:pPr lvl="1">
              <a:lnSpc>
                <a:spcPct val="110000"/>
              </a:lnSpc>
            </a:pPr>
            <a:r>
              <a:rPr lang="en-US" dirty="0" smtClean="0"/>
              <a:t>Both approaches are novel (to our knowledge)</a:t>
            </a:r>
          </a:p>
        </p:txBody>
      </p:sp>
      <p:pic>
        <p:nvPicPr>
          <p:cNvPr id="7" name="Picture 6" descr="2x2_first_order_cropped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448" y="1266156"/>
            <a:ext cx="2642709" cy="264737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6830369" y="3607820"/>
            <a:ext cx="12017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order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4572158" y="3607820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order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972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Standard_Presentation-2016">
  <a:themeElements>
    <a:clrScheme name="INL 2016">
      <a:dk1>
        <a:srgbClr val="000000"/>
      </a:dk1>
      <a:lt1>
        <a:srgbClr val="FFFFFF"/>
      </a:lt1>
      <a:dk2>
        <a:srgbClr val="005875"/>
      </a:dk2>
      <a:lt2>
        <a:srgbClr val="808080"/>
      </a:lt2>
      <a:accent1>
        <a:srgbClr val="7895A4"/>
      </a:accent1>
      <a:accent2>
        <a:srgbClr val="8B9E6C"/>
      </a:accent2>
      <a:accent3>
        <a:srgbClr val="BFB896"/>
      </a:accent3>
      <a:accent4>
        <a:srgbClr val="ECE09C"/>
      </a:accent4>
      <a:accent5>
        <a:srgbClr val="DDDDDD"/>
      </a:accent5>
      <a:accent6>
        <a:srgbClr val="FFFFFF"/>
      </a:accent6>
      <a:hlink>
        <a:srgbClr val="7895A4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Standard_Presentation-2016" id="{AA70F70C-FE74-4105-B56D-A478567CF02D}" vid="{32DB2BA5-14E2-4538-A7F0-90025315B3E8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18103</TotalTime>
  <Words>875</Words>
  <Application>Microsoft Macintosh PowerPoint</Application>
  <PresentationFormat>On-screen Show (4:3)</PresentationFormat>
  <Paragraphs>190</Paragraphs>
  <Slides>14</Slides>
  <Notes>14</Notes>
  <HiddenSlides>0</HiddenSlides>
  <MMClips>1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6" baseType="lpstr">
      <vt:lpstr>Standard_Presentation-2016</vt:lpstr>
      <vt:lpstr>Equation</vt:lpstr>
      <vt:lpstr>Rattlesnake: A MOOSE/LibMesh based Multiscale Neutronics Application</vt:lpstr>
      <vt:lpstr>The Radiation Transport Equation (RTE)</vt:lpstr>
      <vt:lpstr>Alternative Forms of the RTE</vt:lpstr>
      <vt:lpstr>Rattlesnake Applications</vt:lpstr>
      <vt:lpstr>Transient-15</vt:lpstr>
      <vt:lpstr>Why is Rattlesnake different?</vt:lpstr>
      <vt:lpstr>Flexible Nonlinear Diffusion Acceleration (NDA)</vt:lpstr>
      <vt:lpstr>Flexible NDA – 2 (Example)</vt:lpstr>
      <vt:lpstr>Second Order Sweeps - 1</vt:lpstr>
      <vt:lpstr>Second Order Sweeps - 2</vt:lpstr>
      <vt:lpstr>C5G7 Solutions with SAAF-SN</vt:lpstr>
      <vt:lpstr>C5G7 Solutions with SAAF-SN - Discretization</vt:lpstr>
      <vt:lpstr>C5G7 Solutions with SAAF-SN - Results</vt:lpstr>
      <vt:lpstr>Conclusions</vt:lpstr>
    </vt:vector>
  </TitlesOfParts>
  <Company>Idaho National Laboratory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Debbie</dc:creator>
  <cp:lastModifiedBy>Sebastian Schunert</cp:lastModifiedBy>
  <cp:revision>1255</cp:revision>
  <cp:lastPrinted>2001-05-07T20:21:30Z</cp:lastPrinted>
  <dcterms:created xsi:type="dcterms:W3CDTF">1999-10-26T20:37:18Z</dcterms:created>
  <dcterms:modified xsi:type="dcterms:W3CDTF">2017-02-27T18:04:45Z</dcterms:modified>
</cp:coreProperties>
</file>